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67" r:id="rId2"/>
    <p:sldId id="257" r:id="rId3"/>
    <p:sldId id="269" r:id="rId4"/>
    <p:sldId id="268" r:id="rId5"/>
    <p:sldId id="276" r:id="rId6"/>
    <p:sldId id="259" r:id="rId7"/>
    <p:sldId id="271" r:id="rId8"/>
    <p:sldId id="279" r:id="rId9"/>
    <p:sldId id="280" r:id="rId10"/>
    <p:sldId id="258" r:id="rId11"/>
    <p:sldId id="261" r:id="rId12"/>
    <p:sldId id="262" r:id="rId13"/>
    <p:sldId id="263" r:id="rId14"/>
    <p:sldId id="264" r:id="rId15"/>
    <p:sldId id="265" r:id="rId16"/>
    <p:sldId id="272" r:id="rId17"/>
    <p:sldId id="260" r:id="rId18"/>
    <p:sldId id="273" r:id="rId19"/>
    <p:sldId id="274" r:id="rId20"/>
    <p:sldId id="275" r:id="rId21"/>
    <p:sldId id="278" r:id="rId22"/>
    <p:sldId id="277" r:id="rId23"/>
    <p:sldId id="270" r:id="rId24"/>
  </p:sldIdLst>
  <p:sldSz cx="14630400" cy="8229600"/>
  <p:notesSz cx="8229600" cy="14630400"/>
  <p:embeddedFontLst>
    <p:embeddedFont>
      <p:font typeface="Heebo" pitchFamily="2" charset="-79"/>
      <p:regular r:id="rId26"/>
      <p:bold r:id="rId27"/>
    </p:embeddedFont>
    <p:embeddedFont>
      <p:font typeface="Merriweather" panose="00000500000000000000" pitchFamily="2" charset="0"/>
      <p:regular r:id="rId28"/>
      <p:bold r:id="rId29"/>
    </p:embeddedFont>
    <p:embeddedFont>
      <p:font typeface="Montserrat" panose="00000500000000000000" pitchFamily="2" charset="0"/>
      <p:regular r:id="rId30"/>
      <p:bold r:id="rId31"/>
    </p:embeddedFont>
    <p:embeddedFont>
      <p:font typeface="Roboto" panose="02000000000000000000" pitchFamily="2" charset="0"/>
      <p:regular r:id="rId32"/>
      <p:bold r:id="rId33"/>
      <p:italic r:id="rId34"/>
      <p:boldItalic r:id="rId35"/>
    </p:embeddedFont>
    <p:embeddedFont>
      <p:font typeface="Roboto Medium" panose="02000000000000000000" pitchFamily="2" charset="0"/>
      <p:regular r:id="rId36"/>
      <p: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6" d="100"/>
          <a:sy n="56" d="100"/>
        </p:scale>
        <p:origin x="6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137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629675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572405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49260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411585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userDrawn="1"/>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377690" y="234434"/>
            <a:ext cx="9298901" cy="1956435"/>
          </a:xfrm>
          <a:prstGeom prst="rect">
            <a:avLst/>
          </a:prstGeom>
          <a:noFill/>
          <a:ln/>
        </p:spPr>
        <p:txBody>
          <a:bodyPr wrap="square" lIns="0" tIns="0" rIns="0" bIns="0" rtlCol="0" anchor="t"/>
          <a:lstStyle/>
          <a:p>
            <a:pPr marL="0" indent="0">
              <a:lnSpc>
                <a:spcPts val="7700"/>
              </a:lnSpc>
              <a:buNone/>
            </a:pPr>
            <a:r>
              <a:rPr lang="en-US" sz="6000" dirty="0">
                <a:solidFill>
                  <a:srgbClr val="FFFFFF"/>
                </a:solidFill>
                <a:latin typeface="Times New Roman" panose="02020603050405020304" pitchFamily="18" charset="0"/>
                <a:ea typeface="Roboto Medium" pitchFamily="34" charset="-122"/>
                <a:cs typeface="Times New Roman" panose="02020603050405020304" pitchFamily="18" charset="0"/>
              </a:rPr>
              <a:t>HSBC's Comprehensive Digital Banking Revamp</a:t>
            </a:r>
          </a:p>
        </p:txBody>
      </p:sp>
      <p:pic>
        <p:nvPicPr>
          <p:cNvPr id="6" name="Picture 5">
            <a:extLst>
              <a:ext uri="{FF2B5EF4-FFF2-40B4-BE49-F238E27FC236}">
                <a16:creationId xmlns:a16="http://schemas.microsoft.com/office/drawing/2014/main" id="{0B42B2DD-9EF5-DC71-4CA0-B73FCF8B36AA}"/>
              </a:ext>
            </a:extLst>
          </p:cNvPr>
          <p:cNvPicPr>
            <a:picLocks noChangeAspect="1"/>
          </p:cNvPicPr>
          <p:nvPr/>
        </p:nvPicPr>
        <p:blipFill>
          <a:blip r:embed="rId3"/>
          <a:stretch>
            <a:fillRect/>
          </a:stretch>
        </p:blipFill>
        <p:spPr>
          <a:xfrm>
            <a:off x="0" y="0"/>
            <a:ext cx="3897630" cy="8229600"/>
          </a:xfrm>
          <a:prstGeom prst="rect">
            <a:avLst/>
          </a:prstGeom>
        </p:spPr>
      </p:pic>
      <p:sp>
        <p:nvSpPr>
          <p:cNvPr id="2" name="Subtitle 2">
            <a:extLst>
              <a:ext uri="{FF2B5EF4-FFF2-40B4-BE49-F238E27FC236}">
                <a16:creationId xmlns:a16="http://schemas.microsoft.com/office/drawing/2014/main" id="{751A6080-2008-D2B7-EA58-0BA1579A2EAE}"/>
              </a:ext>
            </a:extLst>
          </p:cNvPr>
          <p:cNvSpPr>
            <a:spLocks noGrp="1"/>
          </p:cNvSpPr>
          <p:nvPr/>
        </p:nvSpPr>
        <p:spPr>
          <a:xfrm>
            <a:off x="6998267" y="2430948"/>
            <a:ext cx="4157413" cy="4864780"/>
          </a:xfrm>
          <a:prstGeom prst="rect">
            <a:avLst/>
          </a:prstGeom>
        </p:spPr>
        <p:txBody>
          <a:bodyPr vert="horz" lIns="91440" tIns="91440" rIns="91440" bIns="91440" rtlCol="0" anchor="ctr">
            <a:normAutofit/>
          </a:bodyPr>
          <a:lstStyle>
            <a:lvl1pPr marL="0" indent="0" algn="l" defTabSz="685800" rtl="0" eaLnBrk="1" latinLnBrk="0" hangingPunct="1">
              <a:lnSpc>
                <a:spcPct val="120000"/>
              </a:lnSpc>
              <a:spcBef>
                <a:spcPts val="1000"/>
              </a:spcBef>
              <a:buClr>
                <a:schemeClr val="accent1"/>
              </a:buClr>
              <a:buSzPct val="100000"/>
              <a:buFont typeface="Arial" panose="020B0604020202020204" pitchFamily="34" charset="0"/>
              <a:buNone/>
              <a:defRPr sz="1600" b="0" kern="1200" cap="all" baseline="0">
                <a:solidFill>
                  <a:schemeClr val="tx1"/>
                </a:solidFill>
                <a:effectLst/>
                <a:latin typeface="+mn-lt"/>
                <a:ea typeface="+mn-ea"/>
                <a:cs typeface="+mn-cs"/>
              </a:defRPr>
            </a:lvl1pPr>
            <a:lvl2pPr marL="342900" indent="0" algn="ctr" defTabSz="685800" rtl="0" eaLnBrk="1" latinLnBrk="0" hangingPunct="1">
              <a:lnSpc>
                <a:spcPct val="120000"/>
              </a:lnSpc>
              <a:spcBef>
                <a:spcPts val="500"/>
              </a:spcBef>
              <a:buClr>
                <a:schemeClr val="accent1"/>
              </a:buClr>
              <a:buSzPct val="100000"/>
              <a:buFont typeface="Arial" panose="020B0604020202020204" pitchFamily="34" charset="0"/>
              <a:buNone/>
              <a:defRPr sz="1500" kern="1200" cap="none" baseline="0">
                <a:solidFill>
                  <a:schemeClr val="tx1"/>
                </a:solidFill>
                <a:effectLst/>
                <a:latin typeface="+mn-lt"/>
                <a:ea typeface="+mn-ea"/>
                <a:cs typeface="+mn-cs"/>
              </a:defRPr>
            </a:lvl2pPr>
            <a:lvl3pPr marL="685800" indent="0" algn="ctr" defTabSz="685800" rtl="0" eaLnBrk="1" latinLnBrk="0" hangingPunct="1">
              <a:lnSpc>
                <a:spcPct val="120000"/>
              </a:lnSpc>
              <a:spcBef>
                <a:spcPts val="500"/>
              </a:spcBef>
              <a:buClr>
                <a:schemeClr val="accent1"/>
              </a:buClr>
              <a:buSzPct val="100000"/>
              <a:buFont typeface="Arial" panose="020B0604020202020204" pitchFamily="34" charset="0"/>
              <a:buNone/>
              <a:defRPr sz="1350" kern="1200" cap="none">
                <a:solidFill>
                  <a:schemeClr val="tx1"/>
                </a:solidFill>
                <a:effectLst/>
                <a:latin typeface="+mn-lt"/>
                <a:ea typeface="+mn-ea"/>
                <a:cs typeface="+mn-cs"/>
              </a:defRPr>
            </a:lvl3pPr>
            <a:lvl4pPr marL="1028700" indent="0" algn="ctr" defTabSz="685800" rtl="0" eaLnBrk="1" latinLnBrk="0" hangingPunct="1">
              <a:lnSpc>
                <a:spcPct val="120000"/>
              </a:lnSpc>
              <a:spcBef>
                <a:spcPts val="500"/>
              </a:spcBef>
              <a:buClr>
                <a:schemeClr val="accent1"/>
              </a:buClr>
              <a:buSzPct val="100000"/>
              <a:buFont typeface="Arial" panose="020B0604020202020204" pitchFamily="34" charset="0"/>
              <a:buNone/>
              <a:defRPr sz="1200" kern="1200" cap="none" baseline="0">
                <a:solidFill>
                  <a:schemeClr val="tx1"/>
                </a:solidFill>
                <a:effectLst/>
                <a:latin typeface="+mn-lt"/>
                <a:ea typeface="+mn-ea"/>
                <a:cs typeface="+mn-cs"/>
              </a:defRPr>
            </a:lvl4pPr>
            <a:lvl5pPr marL="1371600" indent="0" algn="ctr" defTabSz="685800" rtl="0" eaLnBrk="1" latinLnBrk="0" hangingPunct="1">
              <a:lnSpc>
                <a:spcPct val="120000"/>
              </a:lnSpc>
              <a:spcBef>
                <a:spcPts val="500"/>
              </a:spcBef>
              <a:buClr>
                <a:schemeClr val="accent1"/>
              </a:buClr>
              <a:buSzPct val="100000"/>
              <a:buFont typeface="Arial" panose="020B0604020202020204" pitchFamily="34" charset="0"/>
              <a:buNone/>
              <a:defRPr sz="1200" kern="1200" cap="none">
                <a:solidFill>
                  <a:schemeClr val="tx1"/>
                </a:solidFill>
                <a:effectLst/>
                <a:latin typeface="+mn-lt"/>
                <a:ea typeface="+mn-ea"/>
                <a:cs typeface="+mn-cs"/>
              </a:defRPr>
            </a:lvl5pPr>
            <a:lvl6pPr marL="17145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200" kern="1200">
                <a:solidFill>
                  <a:schemeClr val="tx1"/>
                </a:solidFill>
                <a:effectLst/>
                <a:latin typeface="+mn-lt"/>
                <a:ea typeface="+mn-ea"/>
                <a:cs typeface="+mn-cs"/>
              </a:defRPr>
            </a:lvl6pPr>
            <a:lvl7pPr marL="2057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200" kern="1200">
                <a:solidFill>
                  <a:schemeClr val="tx1"/>
                </a:solidFill>
                <a:effectLst/>
                <a:latin typeface="+mn-lt"/>
                <a:ea typeface="+mn-ea"/>
                <a:cs typeface="+mn-cs"/>
              </a:defRPr>
            </a:lvl7pPr>
            <a:lvl8pPr marL="24003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200" kern="1200" baseline="0">
                <a:solidFill>
                  <a:schemeClr val="tx1"/>
                </a:solidFill>
                <a:effectLst/>
                <a:latin typeface="+mn-lt"/>
                <a:ea typeface="+mn-ea"/>
                <a:cs typeface="+mn-cs"/>
              </a:defRPr>
            </a:lvl8pPr>
            <a:lvl9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200" kern="1200" baseline="0">
                <a:solidFill>
                  <a:schemeClr val="tx1"/>
                </a:solidFill>
                <a:effectLst/>
                <a:latin typeface="+mn-lt"/>
                <a:ea typeface="+mn-ea"/>
                <a:cs typeface="+mn-cs"/>
              </a:defRPr>
            </a:lvl9pPr>
          </a:lstStyle>
          <a:p>
            <a:pPr>
              <a:lnSpc>
                <a:spcPct val="110000"/>
              </a:lnSpc>
            </a:pPr>
            <a:r>
              <a:rPr lang="en-US" sz="1800" dirty="0">
                <a:solidFill>
                  <a:schemeClr val="bg1"/>
                </a:solidFill>
                <a:latin typeface="Calibri" panose="020F0502020204030204" pitchFamily="34" charset="0"/>
                <a:cs typeface="Calibri" panose="020F0502020204030204" pitchFamily="34" charset="0"/>
              </a:rPr>
              <a:t>Suneel Srikanta</a:t>
            </a:r>
          </a:p>
          <a:p>
            <a:pPr>
              <a:lnSpc>
                <a:spcPct val="110000"/>
              </a:lnSpc>
            </a:pPr>
            <a:r>
              <a:rPr lang="en-US" sz="1800" dirty="0">
                <a:solidFill>
                  <a:schemeClr val="bg1"/>
                </a:solidFill>
                <a:latin typeface="Calibri" panose="020F0502020204030204" pitchFamily="34" charset="0"/>
                <a:cs typeface="Calibri" panose="020F0502020204030204" pitchFamily="34" charset="0"/>
              </a:rPr>
              <a:t>Shahadat Molla</a:t>
            </a:r>
          </a:p>
          <a:p>
            <a:pPr>
              <a:lnSpc>
                <a:spcPct val="110000"/>
              </a:lnSpc>
            </a:pPr>
            <a:r>
              <a:rPr lang="en-US" sz="1800" dirty="0">
                <a:solidFill>
                  <a:schemeClr val="bg1"/>
                </a:solidFill>
                <a:latin typeface="Calibri" panose="020F0502020204030204" pitchFamily="34" charset="0"/>
                <a:cs typeface="Calibri" panose="020F0502020204030204" pitchFamily="34" charset="0"/>
              </a:rPr>
              <a:t>Sai Varshith Reddy</a:t>
            </a:r>
          </a:p>
          <a:p>
            <a:pPr>
              <a:lnSpc>
                <a:spcPct val="110000"/>
              </a:lnSpc>
            </a:pPr>
            <a:r>
              <a:rPr lang="en-US" sz="1800" dirty="0">
                <a:solidFill>
                  <a:schemeClr val="bg1"/>
                </a:solidFill>
                <a:latin typeface="Heebo" pitchFamily="2" charset="-79"/>
                <a:cs typeface="Heebo" pitchFamily="2" charset="-79"/>
              </a:rPr>
              <a:t>Sai</a:t>
            </a:r>
            <a:r>
              <a:rPr lang="en-US" sz="1800" dirty="0">
                <a:solidFill>
                  <a:schemeClr val="bg1"/>
                </a:solidFill>
                <a:latin typeface="Calibri" panose="020F0502020204030204" pitchFamily="34" charset="0"/>
                <a:cs typeface="Calibri" panose="020F0502020204030204" pitchFamily="34" charset="0"/>
              </a:rPr>
              <a:t> Tarun Reddy</a:t>
            </a:r>
          </a:p>
          <a:p>
            <a:pPr>
              <a:lnSpc>
                <a:spcPct val="110000"/>
              </a:lnSpc>
            </a:pPr>
            <a:r>
              <a:rPr lang="en-US" sz="1800" dirty="0">
                <a:solidFill>
                  <a:schemeClr val="bg1"/>
                </a:solidFill>
                <a:latin typeface="Calibri" panose="020F0502020204030204" pitchFamily="34" charset="0"/>
                <a:cs typeface="Calibri" panose="020F0502020204030204" pitchFamily="34" charset="0"/>
              </a:rPr>
              <a:t>Koushik a</a:t>
            </a:r>
          </a:p>
          <a:p>
            <a:pPr>
              <a:lnSpc>
                <a:spcPct val="110000"/>
              </a:lnSpc>
            </a:pPr>
            <a:r>
              <a:rPr lang="en-US" sz="1800" dirty="0">
                <a:solidFill>
                  <a:schemeClr val="bg1"/>
                </a:solidFill>
                <a:latin typeface="Calibri" panose="020F0502020204030204" pitchFamily="34" charset="0"/>
                <a:cs typeface="Calibri" panose="020F0502020204030204" pitchFamily="34" charset="0"/>
              </a:rPr>
              <a:t>Avinash VallabhanenI</a:t>
            </a:r>
            <a:r>
              <a:rPr lang="en-US" sz="1800" dirty="0">
                <a:latin typeface="Calibri" panose="020F0502020204030204" pitchFamily="34" charset="0"/>
                <a:cs typeface="Calibri" panose="020F0502020204030204" pitchFamily="34" charset="0"/>
              </a:rPr>
              <a:t>i</a:t>
            </a:r>
          </a:p>
          <a:p>
            <a:pPr>
              <a:lnSpc>
                <a:spcPct val="110000"/>
              </a:lnSpc>
            </a:pPr>
            <a:endParaRPr lang="en-US" sz="1800" dirty="0">
              <a:latin typeface="Calibri" panose="020F0502020204030204" pitchFamily="34" charset="0"/>
              <a:cs typeface="Calibri" panose="020F0502020204030204" pitchFamily="34" charset="0"/>
            </a:endParaRPr>
          </a:p>
          <a:p>
            <a:pPr>
              <a:lnSpc>
                <a:spcPct val="110000"/>
              </a:lnSpc>
            </a:pPr>
            <a:r>
              <a:rPr lang="en-US" sz="4400" b="1" dirty="0">
                <a:solidFill>
                  <a:schemeClr val="bg1"/>
                </a:solidFill>
                <a:latin typeface="Calibri" panose="020F0502020204030204" pitchFamily="34" charset="0"/>
                <a:cs typeface="Calibri" panose="020F0502020204030204" pitchFamily="34" charset="0"/>
              </a:rPr>
              <a:t>Team White</a:t>
            </a:r>
          </a:p>
          <a:p>
            <a:pPr>
              <a:lnSpc>
                <a:spcPct val="110000"/>
              </a:lnSpc>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0527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2598658"/>
            <a:ext cx="6931223"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Design &amp; Development</a:t>
            </a:r>
            <a:endParaRPr lang="en-US" sz="4850" dirty="0"/>
          </a:p>
        </p:txBody>
      </p:sp>
      <p:sp>
        <p:nvSpPr>
          <p:cNvPr id="3" name="Text 1"/>
          <p:cNvSpPr/>
          <p:nvPr/>
        </p:nvSpPr>
        <p:spPr>
          <a:xfrm>
            <a:off x="863798" y="3986927"/>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UI/UX Design</a:t>
            </a:r>
            <a:endParaRPr lang="en-US" sz="2400" dirty="0"/>
          </a:p>
        </p:txBody>
      </p:sp>
      <p:sp>
        <p:nvSpPr>
          <p:cNvPr id="4" name="Text 2"/>
          <p:cNvSpPr/>
          <p:nvPr/>
        </p:nvSpPr>
        <p:spPr>
          <a:xfrm>
            <a:off x="863798" y="4619268"/>
            <a:ext cx="3898940"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Create wireframes and user interface mockups.</a:t>
            </a:r>
            <a:endParaRPr lang="en-US" sz="1900" dirty="0"/>
          </a:p>
        </p:txBody>
      </p:sp>
      <p:sp>
        <p:nvSpPr>
          <p:cNvPr id="5" name="Text 3"/>
          <p:cNvSpPr/>
          <p:nvPr/>
        </p:nvSpPr>
        <p:spPr>
          <a:xfrm>
            <a:off x="5372576" y="3986927"/>
            <a:ext cx="3521512"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Frontend Development</a:t>
            </a:r>
            <a:endParaRPr lang="en-US" sz="2400" dirty="0"/>
          </a:p>
        </p:txBody>
      </p:sp>
      <p:sp>
        <p:nvSpPr>
          <p:cNvPr id="6" name="Text 4"/>
          <p:cNvSpPr/>
          <p:nvPr/>
        </p:nvSpPr>
        <p:spPr>
          <a:xfrm>
            <a:off x="5372576" y="4619268"/>
            <a:ext cx="3898940"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Build responsive and interactive app components.</a:t>
            </a:r>
            <a:endParaRPr lang="en-US" sz="1900" dirty="0"/>
          </a:p>
        </p:txBody>
      </p:sp>
      <p:sp>
        <p:nvSpPr>
          <p:cNvPr id="7" name="Text 5"/>
          <p:cNvSpPr/>
          <p:nvPr/>
        </p:nvSpPr>
        <p:spPr>
          <a:xfrm>
            <a:off x="9881354" y="3986927"/>
            <a:ext cx="3109913"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Backend Integration</a:t>
            </a:r>
            <a:endParaRPr lang="en-US" sz="2400" dirty="0"/>
          </a:p>
        </p:txBody>
      </p:sp>
      <p:sp>
        <p:nvSpPr>
          <p:cNvPr id="8" name="Text 6"/>
          <p:cNvSpPr/>
          <p:nvPr/>
        </p:nvSpPr>
        <p:spPr>
          <a:xfrm>
            <a:off x="9881354" y="4619268"/>
            <a:ext cx="3898940"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Develop server-side logic and database structures.</a:t>
            </a:r>
            <a:endParaRPr lang="en-US" sz="1900" dirty="0"/>
          </a:p>
        </p:txBody>
      </p:sp>
    </p:spTree>
    <p:extLst>
      <p:ext uri="{BB962C8B-B14F-4D97-AF65-F5344CB8AC3E}">
        <p14:creationId xmlns:p14="http://schemas.microsoft.com/office/powerpoint/2010/main" val="3341311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8880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Platform Redesign</a:t>
            </a:r>
            <a:endParaRPr lang="en-US" sz="4450" dirty="0"/>
          </a:p>
        </p:txBody>
      </p:sp>
      <p:sp>
        <p:nvSpPr>
          <p:cNvPr id="4" name="Shape 1"/>
          <p:cNvSpPr/>
          <p:nvPr/>
        </p:nvSpPr>
        <p:spPr>
          <a:xfrm>
            <a:off x="6280190" y="1937742"/>
            <a:ext cx="3664863" cy="2410897"/>
          </a:xfrm>
          <a:prstGeom prst="roundRect">
            <a:avLst>
              <a:gd name="adj" fmla="val 3952"/>
            </a:avLst>
          </a:prstGeom>
          <a:solidFill>
            <a:srgbClr val="182567"/>
          </a:solidFill>
          <a:ln w="7620">
            <a:solidFill>
              <a:srgbClr val="313E80"/>
            </a:solidFill>
            <a:prstDash val="solid"/>
          </a:ln>
        </p:spPr>
        <p:txBody>
          <a:bodyPr/>
          <a:lstStyle/>
          <a:p>
            <a:endParaRPr lang="en-US"/>
          </a:p>
        </p:txBody>
      </p:sp>
      <p:sp>
        <p:nvSpPr>
          <p:cNvPr id="5" name="Text 2"/>
          <p:cNvSpPr/>
          <p:nvPr/>
        </p:nvSpPr>
        <p:spPr>
          <a:xfrm>
            <a:off x="6514624" y="21721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User-Centric Design</a:t>
            </a:r>
            <a:endParaRPr lang="en-US" sz="2200" dirty="0"/>
          </a:p>
        </p:txBody>
      </p:sp>
      <p:sp>
        <p:nvSpPr>
          <p:cNvPr id="6" name="Text 3"/>
          <p:cNvSpPr/>
          <p:nvPr/>
        </p:nvSpPr>
        <p:spPr>
          <a:xfrm>
            <a:off x="6514624" y="2662595"/>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Implement intuitive navigation and personalized user experiences across all digital touchpoints.</a:t>
            </a:r>
            <a:endParaRPr lang="en-US" sz="1750" dirty="0"/>
          </a:p>
        </p:txBody>
      </p:sp>
      <p:sp>
        <p:nvSpPr>
          <p:cNvPr id="7" name="Shape 4"/>
          <p:cNvSpPr/>
          <p:nvPr/>
        </p:nvSpPr>
        <p:spPr>
          <a:xfrm>
            <a:off x="10171867" y="1937742"/>
            <a:ext cx="3664863" cy="2410897"/>
          </a:xfrm>
          <a:prstGeom prst="roundRect">
            <a:avLst>
              <a:gd name="adj" fmla="val 3952"/>
            </a:avLst>
          </a:prstGeom>
          <a:solidFill>
            <a:srgbClr val="182567"/>
          </a:solidFill>
          <a:ln w="7620">
            <a:solidFill>
              <a:srgbClr val="313E80"/>
            </a:solidFill>
            <a:prstDash val="solid"/>
          </a:ln>
        </p:spPr>
        <p:txBody>
          <a:bodyPr/>
          <a:lstStyle/>
          <a:p>
            <a:endParaRPr lang="en-US"/>
          </a:p>
        </p:txBody>
      </p:sp>
      <p:sp>
        <p:nvSpPr>
          <p:cNvPr id="8" name="Text 5"/>
          <p:cNvSpPr/>
          <p:nvPr/>
        </p:nvSpPr>
        <p:spPr>
          <a:xfrm>
            <a:off x="10406301" y="2172176"/>
            <a:ext cx="295215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Responsive Framework</a:t>
            </a:r>
            <a:endParaRPr lang="en-US" sz="2200" dirty="0"/>
          </a:p>
        </p:txBody>
      </p:sp>
      <p:sp>
        <p:nvSpPr>
          <p:cNvPr id="9" name="Text 6"/>
          <p:cNvSpPr/>
          <p:nvPr/>
        </p:nvSpPr>
        <p:spPr>
          <a:xfrm>
            <a:off x="10406301" y="2662595"/>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Ensure seamless functionality across devices, from smartphones to desktops.</a:t>
            </a:r>
            <a:endParaRPr lang="en-US" sz="1750" dirty="0"/>
          </a:p>
        </p:txBody>
      </p:sp>
      <p:sp>
        <p:nvSpPr>
          <p:cNvPr id="10" name="Shape 7"/>
          <p:cNvSpPr/>
          <p:nvPr/>
        </p:nvSpPr>
        <p:spPr>
          <a:xfrm>
            <a:off x="6280190" y="4575453"/>
            <a:ext cx="3664863" cy="2765227"/>
          </a:xfrm>
          <a:prstGeom prst="roundRect">
            <a:avLst>
              <a:gd name="adj" fmla="val 3445"/>
            </a:avLst>
          </a:prstGeom>
          <a:solidFill>
            <a:srgbClr val="182567"/>
          </a:solidFill>
          <a:ln w="7620">
            <a:solidFill>
              <a:srgbClr val="313E80"/>
            </a:solidFill>
            <a:prstDash val="solid"/>
          </a:ln>
        </p:spPr>
        <p:txBody>
          <a:bodyPr/>
          <a:lstStyle/>
          <a:p>
            <a:endParaRPr lang="en-US"/>
          </a:p>
        </p:txBody>
      </p:sp>
      <p:sp>
        <p:nvSpPr>
          <p:cNvPr id="11" name="Text 8"/>
          <p:cNvSpPr/>
          <p:nvPr/>
        </p:nvSpPr>
        <p:spPr>
          <a:xfrm>
            <a:off x="6514624" y="4809887"/>
            <a:ext cx="3195995" cy="708660"/>
          </a:xfrm>
          <a:prstGeom prst="rect">
            <a:avLst/>
          </a:prstGeom>
          <a:noFill/>
          <a:ln/>
        </p:spPr>
        <p:txBody>
          <a:bodyPr wrap="squar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Performance Optimization</a:t>
            </a:r>
            <a:endParaRPr lang="en-US" sz="2200" dirty="0"/>
          </a:p>
        </p:txBody>
      </p:sp>
      <p:sp>
        <p:nvSpPr>
          <p:cNvPr id="12" name="Text 9"/>
          <p:cNvSpPr/>
          <p:nvPr/>
        </p:nvSpPr>
        <p:spPr>
          <a:xfrm>
            <a:off x="6514624" y="5654635"/>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Enhance loading speeds and real-time transaction processing for improved user satisfaction.</a:t>
            </a:r>
            <a:endParaRPr lang="en-US" sz="1750" dirty="0"/>
          </a:p>
        </p:txBody>
      </p:sp>
      <p:sp>
        <p:nvSpPr>
          <p:cNvPr id="13" name="Shape 10"/>
          <p:cNvSpPr/>
          <p:nvPr/>
        </p:nvSpPr>
        <p:spPr>
          <a:xfrm>
            <a:off x="10171867" y="4575453"/>
            <a:ext cx="3664863" cy="2765227"/>
          </a:xfrm>
          <a:prstGeom prst="roundRect">
            <a:avLst>
              <a:gd name="adj" fmla="val 3445"/>
            </a:avLst>
          </a:prstGeom>
          <a:solidFill>
            <a:srgbClr val="182567"/>
          </a:solidFill>
          <a:ln w="7620">
            <a:solidFill>
              <a:srgbClr val="313E80"/>
            </a:solidFill>
            <a:prstDash val="solid"/>
          </a:ln>
        </p:spPr>
        <p:txBody>
          <a:bodyPr/>
          <a:lstStyle/>
          <a:p>
            <a:endParaRPr lang="en-US"/>
          </a:p>
        </p:txBody>
      </p:sp>
      <p:sp>
        <p:nvSpPr>
          <p:cNvPr id="14" name="Text 11"/>
          <p:cNvSpPr/>
          <p:nvPr/>
        </p:nvSpPr>
        <p:spPr>
          <a:xfrm>
            <a:off x="10406301" y="480988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Accessibility Features</a:t>
            </a:r>
            <a:endParaRPr lang="en-US" sz="2200" dirty="0"/>
          </a:p>
        </p:txBody>
      </p:sp>
      <p:sp>
        <p:nvSpPr>
          <p:cNvPr id="15" name="Text 12"/>
          <p:cNvSpPr/>
          <p:nvPr/>
        </p:nvSpPr>
        <p:spPr>
          <a:xfrm>
            <a:off x="10406301" y="5300305"/>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Incorporate inclusive design principles to cater to users with diverse needs.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4003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UI/UX Redesign</a:t>
            </a:r>
            <a:endParaRPr lang="en-US" sz="4450" dirty="0"/>
          </a:p>
        </p:txBody>
      </p:sp>
      <p:pic>
        <p:nvPicPr>
          <p:cNvPr id="4" name="Image 1" descr="preencoded.png"/>
          <p:cNvPicPr>
            <a:picLocks noChangeAspect="1"/>
          </p:cNvPicPr>
          <p:nvPr/>
        </p:nvPicPr>
        <p:blipFill>
          <a:blip r:embed="rId4"/>
          <a:stretch>
            <a:fillRect/>
          </a:stretch>
        </p:blipFill>
        <p:spPr>
          <a:xfrm>
            <a:off x="793790" y="2288977"/>
            <a:ext cx="566976" cy="566976"/>
          </a:xfrm>
          <a:prstGeom prst="rect">
            <a:avLst/>
          </a:prstGeom>
        </p:spPr>
      </p:pic>
      <p:sp>
        <p:nvSpPr>
          <p:cNvPr id="5" name="Text 1"/>
          <p:cNvSpPr/>
          <p:nvPr/>
        </p:nvSpPr>
        <p:spPr>
          <a:xfrm>
            <a:off x="793790" y="30827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Color Scheme</a:t>
            </a:r>
            <a:endParaRPr lang="en-US" sz="2200" dirty="0"/>
          </a:p>
        </p:txBody>
      </p:sp>
      <p:sp>
        <p:nvSpPr>
          <p:cNvPr id="6" name="Text 2"/>
          <p:cNvSpPr/>
          <p:nvPr/>
        </p:nvSpPr>
        <p:spPr>
          <a:xfrm>
            <a:off x="793790" y="3573185"/>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Refresh brand colors for a modern, trustworthy feel.</a:t>
            </a:r>
            <a:endParaRPr lang="en-US" sz="1750" dirty="0"/>
          </a:p>
        </p:txBody>
      </p:sp>
      <p:pic>
        <p:nvPicPr>
          <p:cNvPr id="7" name="Image 2" descr="preencoded.png"/>
          <p:cNvPicPr>
            <a:picLocks noChangeAspect="1"/>
          </p:cNvPicPr>
          <p:nvPr/>
        </p:nvPicPr>
        <p:blipFill>
          <a:blip r:embed="rId5"/>
          <a:stretch>
            <a:fillRect/>
          </a:stretch>
        </p:blipFill>
        <p:spPr>
          <a:xfrm>
            <a:off x="4742021" y="2288977"/>
            <a:ext cx="566976" cy="566976"/>
          </a:xfrm>
          <a:prstGeom prst="rect">
            <a:avLst/>
          </a:prstGeom>
        </p:spPr>
      </p:pic>
      <p:sp>
        <p:nvSpPr>
          <p:cNvPr id="8" name="Text 3"/>
          <p:cNvSpPr/>
          <p:nvPr/>
        </p:nvSpPr>
        <p:spPr>
          <a:xfrm>
            <a:off x="4742021" y="30827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Layout</a:t>
            </a:r>
            <a:endParaRPr lang="en-US" sz="2200" dirty="0"/>
          </a:p>
        </p:txBody>
      </p:sp>
      <p:sp>
        <p:nvSpPr>
          <p:cNvPr id="9" name="Text 4"/>
          <p:cNvSpPr/>
          <p:nvPr/>
        </p:nvSpPr>
        <p:spPr>
          <a:xfrm>
            <a:off x="4742021" y="3573185"/>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Optimize information hierarchy for intuitive navigation.</a:t>
            </a:r>
            <a:endParaRPr lang="en-US" sz="1750" dirty="0"/>
          </a:p>
        </p:txBody>
      </p:sp>
      <p:pic>
        <p:nvPicPr>
          <p:cNvPr id="10" name="Image 3" descr="preencoded.png"/>
          <p:cNvPicPr>
            <a:picLocks noChangeAspect="1"/>
          </p:cNvPicPr>
          <p:nvPr/>
        </p:nvPicPr>
        <p:blipFill>
          <a:blip r:embed="rId6"/>
          <a:stretch>
            <a:fillRect/>
          </a:stretch>
        </p:blipFill>
        <p:spPr>
          <a:xfrm>
            <a:off x="793790" y="4979432"/>
            <a:ext cx="566976" cy="566976"/>
          </a:xfrm>
          <a:prstGeom prst="rect">
            <a:avLst/>
          </a:prstGeom>
        </p:spPr>
      </p:pic>
      <p:sp>
        <p:nvSpPr>
          <p:cNvPr id="11" name="Text 5"/>
          <p:cNvSpPr/>
          <p:nvPr/>
        </p:nvSpPr>
        <p:spPr>
          <a:xfrm>
            <a:off x="793790" y="57732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Animations</a:t>
            </a:r>
            <a:endParaRPr lang="en-US" sz="2200" dirty="0"/>
          </a:p>
        </p:txBody>
      </p:sp>
      <p:sp>
        <p:nvSpPr>
          <p:cNvPr id="12" name="Text 6"/>
          <p:cNvSpPr/>
          <p:nvPr/>
        </p:nvSpPr>
        <p:spPr>
          <a:xfrm>
            <a:off x="793790" y="6263640"/>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Add subtle transitions for a smoother user experience.</a:t>
            </a:r>
            <a:endParaRPr lang="en-US" sz="1750" dirty="0"/>
          </a:p>
        </p:txBody>
      </p:sp>
      <p:pic>
        <p:nvPicPr>
          <p:cNvPr id="13" name="Image 4" descr="preencoded.png"/>
          <p:cNvPicPr>
            <a:picLocks noChangeAspect="1"/>
          </p:cNvPicPr>
          <p:nvPr/>
        </p:nvPicPr>
        <p:blipFill>
          <a:blip r:embed="rId7"/>
          <a:stretch>
            <a:fillRect/>
          </a:stretch>
        </p:blipFill>
        <p:spPr>
          <a:xfrm>
            <a:off x="4742021" y="4979432"/>
            <a:ext cx="566976" cy="566976"/>
          </a:xfrm>
          <a:prstGeom prst="rect">
            <a:avLst/>
          </a:prstGeom>
        </p:spPr>
      </p:pic>
      <p:sp>
        <p:nvSpPr>
          <p:cNvPr id="14" name="Text 7"/>
          <p:cNvSpPr/>
          <p:nvPr/>
        </p:nvSpPr>
        <p:spPr>
          <a:xfrm>
            <a:off x="4742021" y="57732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Accessibility</a:t>
            </a:r>
            <a:endParaRPr lang="en-US" sz="2200" dirty="0"/>
          </a:p>
        </p:txBody>
      </p:sp>
      <p:sp>
        <p:nvSpPr>
          <p:cNvPr id="15" name="Text 8"/>
          <p:cNvSpPr/>
          <p:nvPr/>
        </p:nvSpPr>
        <p:spPr>
          <a:xfrm>
            <a:off x="4742021" y="6263640"/>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Ensure compliance with WCAG guidelines for inclusive design.</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9400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Mobile App Update</a:t>
            </a:r>
            <a:endParaRPr lang="en-US" sz="4450" dirty="0"/>
          </a:p>
        </p:txBody>
      </p:sp>
      <p:sp>
        <p:nvSpPr>
          <p:cNvPr id="4" name="Shape 1"/>
          <p:cNvSpPr/>
          <p:nvPr/>
        </p:nvSpPr>
        <p:spPr>
          <a:xfrm>
            <a:off x="793790" y="2642949"/>
            <a:ext cx="7556421" cy="3992642"/>
          </a:xfrm>
          <a:prstGeom prst="roundRect">
            <a:avLst>
              <a:gd name="adj" fmla="val 2386"/>
            </a:avLst>
          </a:prstGeom>
          <a:noFill/>
          <a:ln w="7620">
            <a:solidFill>
              <a:srgbClr val="FFFFFF">
                <a:alpha val="24000"/>
              </a:srgbClr>
            </a:solidFill>
            <a:prstDash val="solid"/>
          </a:ln>
        </p:spPr>
        <p:txBody>
          <a:bodyPr/>
          <a:lstStyle/>
          <a:p>
            <a:endParaRPr lang="en-US"/>
          </a:p>
        </p:txBody>
      </p:sp>
      <p:sp>
        <p:nvSpPr>
          <p:cNvPr id="5" name="Shape 2"/>
          <p:cNvSpPr/>
          <p:nvPr/>
        </p:nvSpPr>
        <p:spPr>
          <a:xfrm>
            <a:off x="801410" y="2650569"/>
            <a:ext cx="7541181" cy="650319"/>
          </a:xfrm>
          <a:prstGeom prst="rect">
            <a:avLst/>
          </a:prstGeom>
          <a:solidFill>
            <a:srgbClr val="FFFFFF">
              <a:alpha val="4000"/>
            </a:srgbClr>
          </a:solidFill>
          <a:ln/>
        </p:spPr>
        <p:txBody>
          <a:bodyPr/>
          <a:lstStyle/>
          <a:p>
            <a:endParaRPr lang="en-US"/>
          </a:p>
        </p:txBody>
      </p:sp>
      <p:sp>
        <p:nvSpPr>
          <p:cNvPr id="6" name="Text 3"/>
          <p:cNvSpPr/>
          <p:nvPr/>
        </p:nvSpPr>
        <p:spPr>
          <a:xfrm>
            <a:off x="1028224" y="279427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Feature</a:t>
            </a:r>
            <a:endParaRPr lang="en-US" sz="1750" dirty="0"/>
          </a:p>
        </p:txBody>
      </p:sp>
      <p:sp>
        <p:nvSpPr>
          <p:cNvPr id="7" name="Text 4"/>
          <p:cNvSpPr/>
          <p:nvPr/>
        </p:nvSpPr>
        <p:spPr>
          <a:xfrm>
            <a:off x="4802624" y="279427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Benefit</a:t>
            </a:r>
            <a:endParaRPr lang="en-US" sz="1750" dirty="0"/>
          </a:p>
        </p:txBody>
      </p:sp>
      <p:sp>
        <p:nvSpPr>
          <p:cNvPr id="8" name="Shape 5"/>
          <p:cNvSpPr/>
          <p:nvPr/>
        </p:nvSpPr>
        <p:spPr>
          <a:xfrm>
            <a:off x="801410" y="3300889"/>
            <a:ext cx="7541181" cy="1013222"/>
          </a:xfrm>
          <a:prstGeom prst="rect">
            <a:avLst/>
          </a:prstGeom>
          <a:solidFill>
            <a:srgbClr val="000000">
              <a:alpha val="4000"/>
            </a:srgbClr>
          </a:solidFill>
          <a:ln/>
        </p:spPr>
        <p:txBody>
          <a:bodyPr/>
          <a:lstStyle/>
          <a:p>
            <a:endParaRPr lang="en-US"/>
          </a:p>
        </p:txBody>
      </p:sp>
      <p:sp>
        <p:nvSpPr>
          <p:cNvPr id="9" name="Text 6"/>
          <p:cNvSpPr/>
          <p:nvPr/>
        </p:nvSpPr>
        <p:spPr>
          <a:xfrm>
            <a:off x="1028224" y="3444597"/>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Biometric Login</a:t>
            </a:r>
            <a:endParaRPr lang="en-US" sz="1750" dirty="0"/>
          </a:p>
        </p:txBody>
      </p:sp>
      <p:sp>
        <p:nvSpPr>
          <p:cNvPr id="10" name="Text 7"/>
          <p:cNvSpPr/>
          <p:nvPr/>
        </p:nvSpPr>
        <p:spPr>
          <a:xfrm>
            <a:off x="4802624" y="3444597"/>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Enhanced security and quick access</a:t>
            </a:r>
            <a:endParaRPr lang="en-US" sz="1750" dirty="0"/>
          </a:p>
        </p:txBody>
      </p:sp>
      <p:sp>
        <p:nvSpPr>
          <p:cNvPr id="11" name="Shape 8"/>
          <p:cNvSpPr/>
          <p:nvPr/>
        </p:nvSpPr>
        <p:spPr>
          <a:xfrm>
            <a:off x="801410" y="4314111"/>
            <a:ext cx="7541181" cy="650319"/>
          </a:xfrm>
          <a:prstGeom prst="rect">
            <a:avLst/>
          </a:prstGeom>
          <a:solidFill>
            <a:srgbClr val="FFFFFF">
              <a:alpha val="4000"/>
            </a:srgbClr>
          </a:solidFill>
          <a:ln/>
        </p:spPr>
        <p:txBody>
          <a:bodyPr/>
          <a:lstStyle/>
          <a:p>
            <a:endParaRPr lang="en-US"/>
          </a:p>
        </p:txBody>
      </p:sp>
      <p:sp>
        <p:nvSpPr>
          <p:cNvPr id="12" name="Text 9"/>
          <p:cNvSpPr/>
          <p:nvPr/>
        </p:nvSpPr>
        <p:spPr>
          <a:xfrm>
            <a:off x="1028224" y="445781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Personalized Insights</a:t>
            </a:r>
            <a:endParaRPr lang="en-US" sz="1750" dirty="0"/>
          </a:p>
        </p:txBody>
      </p:sp>
      <p:sp>
        <p:nvSpPr>
          <p:cNvPr id="13" name="Text 10"/>
          <p:cNvSpPr/>
          <p:nvPr/>
        </p:nvSpPr>
        <p:spPr>
          <a:xfrm>
            <a:off x="4802624" y="445781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AI-driven financial advice</a:t>
            </a:r>
            <a:endParaRPr lang="en-US" sz="1750" dirty="0"/>
          </a:p>
        </p:txBody>
      </p:sp>
      <p:sp>
        <p:nvSpPr>
          <p:cNvPr id="14" name="Shape 11"/>
          <p:cNvSpPr/>
          <p:nvPr/>
        </p:nvSpPr>
        <p:spPr>
          <a:xfrm>
            <a:off x="801410" y="4964430"/>
            <a:ext cx="7541181" cy="1013222"/>
          </a:xfrm>
          <a:prstGeom prst="rect">
            <a:avLst/>
          </a:prstGeom>
          <a:solidFill>
            <a:srgbClr val="000000">
              <a:alpha val="4000"/>
            </a:srgbClr>
          </a:solidFill>
          <a:ln/>
        </p:spPr>
        <p:txBody>
          <a:bodyPr/>
          <a:lstStyle/>
          <a:p>
            <a:endParaRPr lang="en-US"/>
          </a:p>
        </p:txBody>
      </p:sp>
      <p:sp>
        <p:nvSpPr>
          <p:cNvPr id="15" name="Text 12"/>
          <p:cNvSpPr/>
          <p:nvPr/>
        </p:nvSpPr>
        <p:spPr>
          <a:xfrm>
            <a:off x="1028224" y="510813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Instant Transfers</a:t>
            </a:r>
            <a:endParaRPr lang="en-US" sz="1750" dirty="0"/>
          </a:p>
        </p:txBody>
      </p:sp>
      <p:sp>
        <p:nvSpPr>
          <p:cNvPr id="16" name="Text 13"/>
          <p:cNvSpPr/>
          <p:nvPr/>
        </p:nvSpPr>
        <p:spPr>
          <a:xfrm>
            <a:off x="4802624" y="5108138"/>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Seamless global money movement</a:t>
            </a:r>
            <a:endParaRPr lang="en-US" sz="1750" dirty="0"/>
          </a:p>
        </p:txBody>
      </p:sp>
      <p:sp>
        <p:nvSpPr>
          <p:cNvPr id="17" name="Shape 14"/>
          <p:cNvSpPr/>
          <p:nvPr/>
        </p:nvSpPr>
        <p:spPr>
          <a:xfrm>
            <a:off x="801410" y="5977652"/>
            <a:ext cx="7541181" cy="650319"/>
          </a:xfrm>
          <a:prstGeom prst="rect">
            <a:avLst/>
          </a:prstGeom>
          <a:solidFill>
            <a:srgbClr val="FFFFFF">
              <a:alpha val="4000"/>
            </a:srgbClr>
          </a:solidFill>
          <a:ln/>
        </p:spPr>
        <p:txBody>
          <a:bodyPr/>
          <a:lstStyle/>
          <a:p>
            <a:endParaRPr lang="en-US"/>
          </a:p>
        </p:txBody>
      </p:sp>
      <p:sp>
        <p:nvSpPr>
          <p:cNvPr id="18" name="Text 15"/>
          <p:cNvSpPr/>
          <p:nvPr/>
        </p:nvSpPr>
        <p:spPr>
          <a:xfrm>
            <a:off x="1028224" y="612136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Virtual Assistant</a:t>
            </a:r>
            <a:endParaRPr lang="en-US" sz="1750" dirty="0"/>
          </a:p>
        </p:txBody>
      </p:sp>
      <p:sp>
        <p:nvSpPr>
          <p:cNvPr id="19" name="Text 16"/>
          <p:cNvSpPr/>
          <p:nvPr/>
        </p:nvSpPr>
        <p:spPr>
          <a:xfrm>
            <a:off x="4802624" y="612136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24/7 customer support</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02519"/>
            <a:ext cx="5727978"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Web Interface Revamp</a:t>
            </a:r>
            <a:endParaRPr lang="en-US" sz="4450" dirty="0"/>
          </a:p>
        </p:txBody>
      </p:sp>
      <p:sp>
        <p:nvSpPr>
          <p:cNvPr id="4" name="Shape 1"/>
          <p:cNvSpPr/>
          <p:nvPr/>
        </p:nvSpPr>
        <p:spPr>
          <a:xfrm>
            <a:off x="6280190" y="2406610"/>
            <a:ext cx="510302" cy="510302"/>
          </a:xfrm>
          <a:prstGeom prst="roundRect">
            <a:avLst>
              <a:gd name="adj" fmla="val 18669"/>
            </a:avLst>
          </a:prstGeom>
          <a:solidFill>
            <a:srgbClr val="182567"/>
          </a:solidFill>
          <a:ln w="7620">
            <a:solidFill>
              <a:srgbClr val="313E80"/>
            </a:solidFill>
            <a:prstDash val="solid"/>
          </a:ln>
        </p:spPr>
        <p:txBody>
          <a:bodyPr/>
          <a:lstStyle/>
          <a:p>
            <a:endParaRPr lang="en-US"/>
          </a:p>
        </p:txBody>
      </p:sp>
      <p:sp>
        <p:nvSpPr>
          <p:cNvPr id="5" name="Text 2"/>
          <p:cNvSpPr/>
          <p:nvPr/>
        </p:nvSpPr>
        <p:spPr>
          <a:xfrm>
            <a:off x="6438662" y="2491621"/>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1</a:t>
            </a:r>
            <a:endParaRPr lang="en-US" sz="2650" dirty="0"/>
          </a:p>
        </p:txBody>
      </p:sp>
      <p:sp>
        <p:nvSpPr>
          <p:cNvPr id="6" name="Text 3"/>
          <p:cNvSpPr/>
          <p:nvPr/>
        </p:nvSpPr>
        <p:spPr>
          <a:xfrm>
            <a:off x="7017306" y="2406610"/>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Streamlined Dashboard</a:t>
            </a:r>
            <a:endParaRPr lang="en-US" sz="2200" dirty="0"/>
          </a:p>
        </p:txBody>
      </p:sp>
      <p:sp>
        <p:nvSpPr>
          <p:cNvPr id="7" name="Text 4"/>
          <p:cNvSpPr/>
          <p:nvPr/>
        </p:nvSpPr>
        <p:spPr>
          <a:xfrm>
            <a:off x="7017306" y="3251359"/>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Centralized view of accounts, investments, and recent transactions for quick financial overview.</a:t>
            </a:r>
            <a:endParaRPr lang="en-US" sz="1750" dirty="0"/>
          </a:p>
        </p:txBody>
      </p:sp>
      <p:sp>
        <p:nvSpPr>
          <p:cNvPr id="8" name="Shape 5"/>
          <p:cNvSpPr/>
          <p:nvPr/>
        </p:nvSpPr>
        <p:spPr>
          <a:xfrm>
            <a:off x="10171867" y="2406610"/>
            <a:ext cx="510302" cy="510302"/>
          </a:xfrm>
          <a:prstGeom prst="roundRect">
            <a:avLst>
              <a:gd name="adj" fmla="val 18669"/>
            </a:avLst>
          </a:prstGeom>
          <a:solidFill>
            <a:srgbClr val="182567"/>
          </a:solidFill>
          <a:ln w="7620">
            <a:solidFill>
              <a:srgbClr val="313E80"/>
            </a:solidFill>
            <a:prstDash val="solid"/>
          </a:ln>
        </p:spPr>
        <p:txBody>
          <a:bodyPr/>
          <a:lstStyle/>
          <a:p>
            <a:endParaRPr lang="en-US"/>
          </a:p>
        </p:txBody>
      </p:sp>
      <p:sp>
        <p:nvSpPr>
          <p:cNvPr id="9" name="Text 6"/>
          <p:cNvSpPr/>
          <p:nvPr/>
        </p:nvSpPr>
        <p:spPr>
          <a:xfrm>
            <a:off x="10330339" y="2491621"/>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2</a:t>
            </a:r>
            <a:endParaRPr lang="en-US" sz="2650" dirty="0"/>
          </a:p>
        </p:txBody>
      </p:sp>
      <p:sp>
        <p:nvSpPr>
          <p:cNvPr id="10" name="Text 7"/>
          <p:cNvSpPr/>
          <p:nvPr/>
        </p:nvSpPr>
        <p:spPr>
          <a:xfrm>
            <a:off x="10908983" y="24066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Advanced Search</a:t>
            </a:r>
            <a:endParaRPr lang="en-US" sz="2200" dirty="0"/>
          </a:p>
        </p:txBody>
      </p:sp>
      <p:sp>
        <p:nvSpPr>
          <p:cNvPr id="11" name="Text 8"/>
          <p:cNvSpPr/>
          <p:nvPr/>
        </p:nvSpPr>
        <p:spPr>
          <a:xfrm>
            <a:off x="10908983" y="2897029"/>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Intelligent search functionality to easily locate transactions, statements, and banking services.</a:t>
            </a:r>
            <a:endParaRPr lang="en-US" sz="1750" dirty="0"/>
          </a:p>
        </p:txBody>
      </p:sp>
      <p:sp>
        <p:nvSpPr>
          <p:cNvPr id="12" name="Shape 9"/>
          <p:cNvSpPr/>
          <p:nvPr/>
        </p:nvSpPr>
        <p:spPr>
          <a:xfrm>
            <a:off x="6280190" y="5184934"/>
            <a:ext cx="510302" cy="510302"/>
          </a:xfrm>
          <a:prstGeom prst="roundRect">
            <a:avLst>
              <a:gd name="adj" fmla="val 18669"/>
            </a:avLst>
          </a:prstGeom>
          <a:solidFill>
            <a:srgbClr val="182567"/>
          </a:solidFill>
          <a:ln w="7620">
            <a:solidFill>
              <a:srgbClr val="313E80"/>
            </a:solidFill>
            <a:prstDash val="solid"/>
          </a:ln>
        </p:spPr>
        <p:txBody>
          <a:bodyPr/>
          <a:lstStyle/>
          <a:p>
            <a:endParaRPr lang="en-US"/>
          </a:p>
        </p:txBody>
      </p:sp>
      <p:sp>
        <p:nvSpPr>
          <p:cNvPr id="13" name="Text 10"/>
          <p:cNvSpPr/>
          <p:nvPr/>
        </p:nvSpPr>
        <p:spPr>
          <a:xfrm>
            <a:off x="6438662" y="5269944"/>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3</a:t>
            </a:r>
            <a:endParaRPr lang="en-US" sz="2650" dirty="0"/>
          </a:p>
        </p:txBody>
      </p:sp>
      <p:sp>
        <p:nvSpPr>
          <p:cNvPr id="14" name="Text 11"/>
          <p:cNvSpPr/>
          <p:nvPr/>
        </p:nvSpPr>
        <p:spPr>
          <a:xfrm>
            <a:off x="7017306" y="5184934"/>
            <a:ext cx="2844284"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Customizable Widgets</a:t>
            </a:r>
            <a:endParaRPr lang="en-US" sz="2200" dirty="0"/>
          </a:p>
        </p:txBody>
      </p:sp>
      <p:sp>
        <p:nvSpPr>
          <p:cNvPr id="15" name="Text 12"/>
          <p:cNvSpPr/>
          <p:nvPr/>
        </p:nvSpPr>
        <p:spPr>
          <a:xfrm>
            <a:off x="7017306" y="5675352"/>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Drag-and-drop modules allowing users to personalize their banking homepage.</a:t>
            </a:r>
            <a:endParaRPr lang="en-US" sz="1750" dirty="0"/>
          </a:p>
        </p:txBody>
      </p:sp>
      <p:sp>
        <p:nvSpPr>
          <p:cNvPr id="16" name="Shape 13"/>
          <p:cNvSpPr/>
          <p:nvPr/>
        </p:nvSpPr>
        <p:spPr>
          <a:xfrm>
            <a:off x="10171867" y="5184934"/>
            <a:ext cx="510302" cy="510302"/>
          </a:xfrm>
          <a:prstGeom prst="roundRect">
            <a:avLst>
              <a:gd name="adj" fmla="val 18669"/>
            </a:avLst>
          </a:prstGeom>
          <a:solidFill>
            <a:srgbClr val="182567"/>
          </a:solidFill>
          <a:ln w="7620">
            <a:solidFill>
              <a:srgbClr val="313E80"/>
            </a:solidFill>
            <a:prstDash val="solid"/>
          </a:ln>
        </p:spPr>
        <p:txBody>
          <a:bodyPr/>
          <a:lstStyle/>
          <a:p>
            <a:endParaRPr lang="en-US"/>
          </a:p>
        </p:txBody>
      </p:sp>
      <p:sp>
        <p:nvSpPr>
          <p:cNvPr id="17" name="Text 14"/>
          <p:cNvSpPr/>
          <p:nvPr/>
        </p:nvSpPr>
        <p:spPr>
          <a:xfrm>
            <a:off x="10330339" y="5269944"/>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4</a:t>
            </a:r>
            <a:endParaRPr lang="en-US" sz="2650" dirty="0"/>
          </a:p>
        </p:txBody>
      </p:sp>
      <p:sp>
        <p:nvSpPr>
          <p:cNvPr id="18" name="Text 15"/>
          <p:cNvSpPr/>
          <p:nvPr/>
        </p:nvSpPr>
        <p:spPr>
          <a:xfrm>
            <a:off x="10908983" y="518493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Cross-Device Sync</a:t>
            </a:r>
            <a:endParaRPr lang="en-US" sz="2200" dirty="0"/>
          </a:p>
        </p:txBody>
      </p:sp>
      <p:sp>
        <p:nvSpPr>
          <p:cNvPr id="19" name="Text 16"/>
          <p:cNvSpPr/>
          <p:nvPr/>
        </p:nvSpPr>
        <p:spPr>
          <a:xfrm>
            <a:off x="10908983" y="5675352"/>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Seamless transition between web and mobile interfaces, maintaining consistent user experience.</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328857"/>
            <a:ext cx="5683329"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Security Enhancement</a:t>
            </a:r>
            <a:endParaRPr lang="en-US" sz="4450" dirty="0"/>
          </a:p>
        </p:txBody>
      </p:sp>
      <p:pic>
        <p:nvPicPr>
          <p:cNvPr id="3" name="Image 0" descr="preencoded.png"/>
          <p:cNvPicPr>
            <a:picLocks noChangeAspect="1"/>
          </p:cNvPicPr>
          <p:nvPr/>
        </p:nvPicPr>
        <p:blipFill>
          <a:blip r:embed="rId3"/>
          <a:stretch>
            <a:fillRect/>
          </a:stretch>
        </p:blipFill>
        <p:spPr>
          <a:xfrm>
            <a:off x="793790" y="2491264"/>
            <a:ext cx="4120753" cy="2546747"/>
          </a:xfrm>
          <a:prstGeom prst="rect">
            <a:avLst/>
          </a:prstGeom>
        </p:spPr>
      </p:pic>
      <p:sp>
        <p:nvSpPr>
          <p:cNvPr id="4" name="Text 1"/>
          <p:cNvSpPr/>
          <p:nvPr/>
        </p:nvSpPr>
        <p:spPr>
          <a:xfrm>
            <a:off x="793790" y="5321498"/>
            <a:ext cx="3155752"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Biometric Authentication</a:t>
            </a:r>
            <a:endParaRPr lang="en-US" sz="2200" dirty="0"/>
          </a:p>
        </p:txBody>
      </p:sp>
      <p:sp>
        <p:nvSpPr>
          <p:cNvPr id="5" name="Text 2"/>
          <p:cNvSpPr/>
          <p:nvPr/>
        </p:nvSpPr>
        <p:spPr>
          <a:xfrm>
            <a:off x="793790" y="581191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Implement advanced fingerprint and facial recognition for secure account access.</a:t>
            </a:r>
            <a:endParaRPr lang="en-US" sz="1750" dirty="0"/>
          </a:p>
        </p:txBody>
      </p:sp>
      <p:pic>
        <p:nvPicPr>
          <p:cNvPr id="6" name="Image 1" descr="preencoded.png"/>
          <p:cNvPicPr>
            <a:picLocks noChangeAspect="1"/>
          </p:cNvPicPr>
          <p:nvPr/>
        </p:nvPicPr>
        <p:blipFill>
          <a:blip r:embed="rId4"/>
          <a:stretch>
            <a:fillRect/>
          </a:stretch>
        </p:blipFill>
        <p:spPr>
          <a:xfrm>
            <a:off x="5254704" y="2491264"/>
            <a:ext cx="4120872" cy="2546866"/>
          </a:xfrm>
          <a:prstGeom prst="rect">
            <a:avLst/>
          </a:prstGeom>
        </p:spPr>
      </p:pic>
      <p:sp>
        <p:nvSpPr>
          <p:cNvPr id="7" name="Text 3"/>
          <p:cNvSpPr/>
          <p:nvPr/>
        </p:nvSpPr>
        <p:spPr>
          <a:xfrm>
            <a:off x="5254704" y="53216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End-to-End Encryption</a:t>
            </a:r>
            <a:endParaRPr lang="en-US" sz="2200" dirty="0"/>
          </a:p>
        </p:txBody>
      </p:sp>
      <p:sp>
        <p:nvSpPr>
          <p:cNvPr id="8" name="Text 4"/>
          <p:cNvSpPr/>
          <p:nvPr/>
        </p:nvSpPr>
        <p:spPr>
          <a:xfrm>
            <a:off x="5254704" y="5812036"/>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Enhance data protection with military-grade encryption for all transactions.</a:t>
            </a:r>
            <a:endParaRPr lang="en-US" sz="1750" dirty="0"/>
          </a:p>
        </p:txBody>
      </p:sp>
      <p:pic>
        <p:nvPicPr>
          <p:cNvPr id="9" name="Image 2" descr="preencoded.png"/>
          <p:cNvPicPr>
            <a:picLocks noChangeAspect="1"/>
          </p:cNvPicPr>
          <p:nvPr/>
        </p:nvPicPr>
        <p:blipFill>
          <a:blip r:embed="rId5"/>
          <a:stretch>
            <a:fillRect/>
          </a:stretch>
        </p:blipFill>
        <p:spPr>
          <a:xfrm>
            <a:off x="9715738" y="2491264"/>
            <a:ext cx="4120753" cy="2546747"/>
          </a:xfrm>
          <a:prstGeom prst="rect">
            <a:avLst/>
          </a:prstGeom>
        </p:spPr>
      </p:pic>
      <p:sp>
        <p:nvSpPr>
          <p:cNvPr id="10" name="Text 5"/>
          <p:cNvSpPr/>
          <p:nvPr/>
        </p:nvSpPr>
        <p:spPr>
          <a:xfrm>
            <a:off x="9715738" y="5321498"/>
            <a:ext cx="3550563"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AI-Powered Fraud Detection</a:t>
            </a:r>
            <a:endParaRPr lang="en-US" sz="2200" dirty="0"/>
          </a:p>
        </p:txBody>
      </p:sp>
      <p:sp>
        <p:nvSpPr>
          <p:cNvPr id="11" name="Text 6"/>
          <p:cNvSpPr/>
          <p:nvPr/>
        </p:nvSpPr>
        <p:spPr>
          <a:xfrm>
            <a:off x="9715738" y="581191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Deploy machine learning algorithms to identify and prevent suspicious activities in real-time.</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13121"/>
          </a:xfrm>
          <a:prstGeom prst="rect">
            <a:avLst/>
          </a:prstGeom>
        </p:spPr>
      </p:pic>
      <p:sp>
        <p:nvSpPr>
          <p:cNvPr id="3" name="Text 0"/>
          <p:cNvSpPr/>
          <p:nvPr/>
        </p:nvSpPr>
        <p:spPr>
          <a:xfrm>
            <a:off x="591622" y="2579370"/>
            <a:ext cx="6316385" cy="528280"/>
          </a:xfrm>
          <a:prstGeom prst="rect">
            <a:avLst/>
          </a:prstGeom>
          <a:noFill/>
          <a:ln/>
        </p:spPr>
        <p:txBody>
          <a:bodyPr wrap="none" lIns="0" tIns="0" rIns="0" bIns="0" rtlCol="0" anchor="t"/>
          <a:lstStyle/>
          <a:p>
            <a:pPr marL="0" indent="0">
              <a:lnSpc>
                <a:spcPts val="4150"/>
              </a:lnSpc>
              <a:buNone/>
            </a:pPr>
            <a:r>
              <a:rPr lang="en-US" sz="3300" dirty="0">
                <a:solidFill>
                  <a:srgbClr val="F5F0F0"/>
                </a:solidFill>
                <a:latin typeface="Merriweather" pitchFamily="34" charset="0"/>
                <a:ea typeface="Merriweather" pitchFamily="34" charset="-122"/>
                <a:cs typeface="Merriweather" pitchFamily="34" charset="-120"/>
              </a:rPr>
              <a:t>Testing and Quality Assurance</a:t>
            </a:r>
            <a:endParaRPr lang="en-US" sz="3300" dirty="0"/>
          </a:p>
        </p:txBody>
      </p:sp>
      <p:sp>
        <p:nvSpPr>
          <p:cNvPr id="4" name="Shape 1"/>
          <p:cNvSpPr/>
          <p:nvPr/>
        </p:nvSpPr>
        <p:spPr>
          <a:xfrm>
            <a:off x="833676" y="3361134"/>
            <a:ext cx="22860" cy="4402098"/>
          </a:xfrm>
          <a:prstGeom prst="roundRect">
            <a:avLst>
              <a:gd name="adj" fmla="val 310606"/>
            </a:avLst>
          </a:prstGeom>
          <a:solidFill>
            <a:srgbClr val="194A99"/>
          </a:solidFill>
          <a:ln/>
        </p:spPr>
        <p:txBody>
          <a:bodyPr/>
          <a:lstStyle/>
          <a:p>
            <a:endParaRPr lang="en-US"/>
          </a:p>
        </p:txBody>
      </p:sp>
      <p:sp>
        <p:nvSpPr>
          <p:cNvPr id="5" name="Shape 2"/>
          <p:cNvSpPr/>
          <p:nvPr/>
        </p:nvSpPr>
        <p:spPr>
          <a:xfrm>
            <a:off x="1012388" y="3729990"/>
            <a:ext cx="591622" cy="22860"/>
          </a:xfrm>
          <a:prstGeom prst="roundRect">
            <a:avLst>
              <a:gd name="adj" fmla="val 310606"/>
            </a:avLst>
          </a:prstGeom>
          <a:solidFill>
            <a:srgbClr val="194A99"/>
          </a:solidFill>
          <a:ln/>
        </p:spPr>
        <p:txBody>
          <a:bodyPr/>
          <a:lstStyle/>
          <a:p>
            <a:endParaRPr lang="en-US"/>
          </a:p>
        </p:txBody>
      </p:sp>
      <p:sp>
        <p:nvSpPr>
          <p:cNvPr id="6" name="Shape 3"/>
          <p:cNvSpPr/>
          <p:nvPr/>
        </p:nvSpPr>
        <p:spPr>
          <a:xfrm>
            <a:off x="654963" y="3551277"/>
            <a:ext cx="380286" cy="380286"/>
          </a:xfrm>
          <a:prstGeom prst="roundRect">
            <a:avLst>
              <a:gd name="adj" fmla="val 18671"/>
            </a:avLst>
          </a:prstGeom>
          <a:solidFill>
            <a:srgbClr val="003180"/>
          </a:solidFill>
          <a:ln w="7620">
            <a:solidFill>
              <a:srgbClr val="194A99"/>
            </a:solidFill>
            <a:prstDash val="solid"/>
          </a:ln>
        </p:spPr>
        <p:txBody>
          <a:bodyPr/>
          <a:lstStyle/>
          <a:p>
            <a:endParaRPr lang="en-US"/>
          </a:p>
        </p:txBody>
      </p:sp>
      <p:sp>
        <p:nvSpPr>
          <p:cNvPr id="7" name="Text 4"/>
          <p:cNvSpPr/>
          <p:nvPr/>
        </p:nvSpPr>
        <p:spPr>
          <a:xfrm>
            <a:off x="789265" y="3614618"/>
            <a:ext cx="111562" cy="253603"/>
          </a:xfrm>
          <a:prstGeom prst="rect">
            <a:avLst/>
          </a:prstGeom>
          <a:noFill/>
          <a:ln/>
        </p:spPr>
        <p:txBody>
          <a:bodyPr wrap="none" lIns="0" tIns="0" rIns="0" bIns="0" rtlCol="0" anchor="t"/>
          <a:lstStyle/>
          <a:p>
            <a:pPr marL="0" indent="0" algn="ctr">
              <a:lnSpc>
                <a:spcPts val="1950"/>
              </a:lnSpc>
              <a:buNone/>
            </a:pPr>
            <a:r>
              <a:rPr lang="en-US" sz="1950" dirty="0">
                <a:solidFill>
                  <a:srgbClr val="E2E6E9"/>
                </a:solidFill>
                <a:latin typeface="Merriweather" pitchFamily="34" charset="0"/>
                <a:ea typeface="Merriweather" pitchFamily="34" charset="-122"/>
                <a:cs typeface="Merriweather" pitchFamily="34" charset="-120"/>
              </a:rPr>
              <a:t>1</a:t>
            </a:r>
            <a:endParaRPr lang="en-US" sz="1950" dirty="0"/>
          </a:p>
        </p:txBody>
      </p:sp>
      <p:sp>
        <p:nvSpPr>
          <p:cNvPr id="8" name="Text 5"/>
          <p:cNvSpPr/>
          <p:nvPr/>
        </p:nvSpPr>
        <p:spPr>
          <a:xfrm>
            <a:off x="1774865" y="3530084"/>
            <a:ext cx="2113121" cy="264081"/>
          </a:xfrm>
          <a:prstGeom prst="rect">
            <a:avLst/>
          </a:prstGeom>
          <a:noFill/>
          <a:ln/>
        </p:spPr>
        <p:txBody>
          <a:bodyPr wrap="none" lIns="0" tIns="0" rIns="0" bIns="0" rtlCol="0" anchor="t"/>
          <a:lstStyle/>
          <a:p>
            <a:pPr marL="0" indent="0" algn="l">
              <a:lnSpc>
                <a:spcPts val="2050"/>
              </a:lnSpc>
              <a:buNone/>
            </a:pPr>
            <a:r>
              <a:rPr lang="en-US" sz="1650" dirty="0">
                <a:solidFill>
                  <a:srgbClr val="E2E6E9"/>
                </a:solidFill>
                <a:latin typeface="Merriweather" pitchFamily="34" charset="0"/>
                <a:ea typeface="Merriweather" pitchFamily="34" charset="-122"/>
                <a:cs typeface="Merriweather" pitchFamily="34" charset="-120"/>
              </a:rPr>
              <a:t>Unit Testing</a:t>
            </a:r>
            <a:endParaRPr lang="en-US" sz="1650" dirty="0"/>
          </a:p>
        </p:txBody>
      </p:sp>
      <p:sp>
        <p:nvSpPr>
          <p:cNvPr id="9" name="Text 6"/>
          <p:cNvSpPr/>
          <p:nvPr/>
        </p:nvSpPr>
        <p:spPr>
          <a:xfrm>
            <a:off x="1774865" y="3895487"/>
            <a:ext cx="12263914" cy="270510"/>
          </a:xfrm>
          <a:prstGeom prst="rect">
            <a:avLst/>
          </a:prstGeom>
          <a:noFill/>
          <a:ln/>
        </p:spPr>
        <p:txBody>
          <a:bodyPr wrap="none" lIns="0" tIns="0" rIns="0" bIns="0" rtlCol="0" anchor="t"/>
          <a:lstStyle/>
          <a:p>
            <a:pPr marL="0" indent="0" algn="l">
              <a:lnSpc>
                <a:spcPts val="2100"/>
              </a:lnSpc>
              <a:buNone/>
            </a:pPr>
            <a:r>
              <a:rPr lang="en-US" sz="1300" dirty="0">
                <a:solidFill>
                  <a:srgbClr val="E2E6E9"/>
                </a:solidFill>
                <a:latin typeface="Merriweather" pitchFamily="34" charset="0"/>
                <a:ea typeface="Merriweather" pitchFamily="34" charset="-122"/>
                <a:cs typeface="Merriweather" pitchFamily="34" charset="-120"/>
              </a:rPr>
              <a:t>Verify individual components function correctly.</a:t>
            </a:r>
            <a:endParaRPr lang="en-US" sz="1300" dirty="0"/>
          </a:p>
        </p:txBody>
      </p:sp>
      <p:sp>
        <p:nvSpPr>
          <p:cNvPr id="10" name="Shape 7"/>
          <p:cNvSpPr/>
          <p:nvPr/>
        </p:nvSpPr>
        <p:spPr>
          <a:xfrm>
            <a:off x="1012388" y="4872752"/>
            <a:ext cx="591622" cy="22860"/>
          </a:xfrm>
          <a:prstGeom prst="roundRect">
            <a:avLst>
              <a:gd name="adj" fmla="val 310606"/>
            </a:avLst>
          </a:prstGeom>
          <a:solidFill>
            <a:srgbClr val="194A99"/>
          </a:solidFill>
          <a:ln/>
        </p:spPr>
        <p:txBody>
          <a:bodyPr/>
          <a:lstStyle/>
          <a:p>
            <a:endParaRPr lang="en-US"/>
          </a:p>
        </p:txBody>
      </p:sp>
      <p:sp>
        <p:nvSpPr>
          <p:cNvPr id="11" name="Shape 8"/>
          <p:cNvSpPr/>
          <p:nvPr/>
        </p:nvSpPr>
        <p:spPr>
          <a:xfrm>
            <a:off x="654963" y="4694039"/>
            <a:ext cx="380286" cy="380286"/>
          </a:xfrm>
          <a:prstGeom prst="roundRect">
            <a:avLst>
              <a:gd name="adj" fmla="val 18671"/>
            </a:avLst>
          </a:prstGeom>
          <a:solidFill>
            <a:srgbClr val="003180"/>
          </a:solidFill>
          <a:ln w="7620">
            <a:solidFill>
              <a:srgbClr val="194A99"/>
            </a:solidFill>
            <a:prstDash val="solid"/>
          </a:ln>
        </p:spPr>
        <p:txBody>
          <a:bodyPr/>
          <a:lstStyle/>
          <a:p>
            <a:endParaRPr lang="en-US"/>
          </a:p>
        </p:txBody>
      </p:sp>
      <p:sp>
        <p:nvSpPr>
          <p:cNvPr id="12" name="Text 9"/>
          <p:cNvSpPr/>
          <p:nvPr/>
        </p:nvSpPr>
        <p:spPr>
          <a:xfrm>
            <a:off x="769263" y="4757380"/>
            <a:ext cx="151686" cy="253603"/>
          </a:xfrm>
          <a:prstGeom prst="rect">
            <a:avLst/>
          </a:prstGeom>
          <a:noFill/>
          <a:ln/>
        </p:spPr>
        <p:txBody>
          <a:bodyPr wrap="none" lIns="0" tIns="0" rIns="0" bIns="0" rtlCol="0" anchor="t"/>
          <a:lstStyle/>
          <a:p>
            <a:pPr marL="0" indent="0" algn="ctr">
              <a:lnSpc>
                <a:spcPts val="1950"/>
              </a:lnSpc>
              <a:buNone/>
            </a:pPr>
            <a:r>
              <a:rPr lang="en-US" sz="1950" dirty="0">
                <a:solidFill>
                  <a:srgbClr val="E2E6E9"/>
                </a:solidFill>
                <a:latin typeface="Merriweather" pitchFamily="34" charset="0"/>
                <a:ea typeface="Merriweather" pitchFamily="34" charset="-122"/>
                <a:cs typeface="Merriweather" pitchFamily="34" charset="-120"/>
              </a:rPr>
              <a:t>2</a:t>
            </a:r>
            <a:endParaRPr lang="en-US" sz="1950" dirty="0"/>
          </a:p>
        </p:txBody>
      </p:sp>
      <p:sp>
        <p:nvSpPr>
          <p:cNvPr id="13" name="Text 10"/>
          <p:cNvSpPr/>
          <p:nvPr/>
        </p:nvSpPr>
        <p:spPr>
          <a:xfrm>
            <a:off x="1774865" y="4672846"/>
            <a:ext cx="2113121" cy="264081"/>
          </a:xfrm>
          <a:prstGeom prst="rect">
            <a:avLst/>
          </a:prstGeom>
          <a:noFill/>
          <a:ln/>
        </p:spPr>
        <p:txBody>
          <a:bodyPr wrap="none" lIns="0" tIns="0" rIns="0" bIns="0" rtlCol="0" anchor="t"/>
          <a:lstStyle/>
          <a:p>
            <a:pPr marL="0" indent="0" algn="l">
              <a:lnSpc>
                <a:spcPts val="2050"/>
              </a:lnSpc>
              <a:buNone/>
            </a:pPr>
            <a:r>
              <a:rPr lang="en-US" sz="1650" dirty="0">
                <a:solidFill>
                  <a:srgbClr val="E2E6E9"/>
                </a:solidFill>
                <a:latin typeface="Merriweather" pitchFamily="34" charset="0"/>
                <a:ea typeface="Merriweather" pitchFamily="34" charset="-122"/>
                <a:cs typeface="Merriweather" pitchFamily="34" charset="-120"/>
              </a:rPr>
              <a:t>Integration Testing</a:t>
            </a:r>
            <a:endParaRPr lang="en-US" sz="1650" dirty="0"/>
          </a:p>
        </p:txBody>
      </p:sp>
      <p:sp>
        <p:nvSpPr>
          <p:cNvPr id="14" name="Text 11"/>
          <p:cNvSpPr/>
          <p:nvPr/>
        </p:nvSpPr>
        <p:spPr>
          <a:xfrm>
            <a:off x="1774865" y="5038249"/>
            <a:ext cx="12263914" cy="270510"/>
          </a:xfrm>
          <a:prstGeom prst="rect">
            <a:avLst/>
          </a:prstGeom>
          <a:noFill/>
          <a:ln/>
        </p:spPr>
        <p:txBody>
          <a:bodyPr wrap="none" lIns="0" tIns="0" rIns="0" bIns="0" rtlCol="0" anchor="t"/>
          <a:lstStyle/>
          <a:p>
            <a:pPr marL="0" indent="0" algn="l">
              <a:lnSpc>
                <a:spcPts val="2100"/>
              </a:lnSpc>
              <a:buNone/>
            </a:pPr>
            <a:r>
              <a:rPr lang="en-US" sz="1300" dirty="0">
                <a:solidFill>
                  <a:srgbClr val="E2E6E9"/>
                </a:solidFill>
                <a:latin typeface="Merriweather" pitchFamily="34" charset="0"/>
                <a:ea typeface="Merriweather" pitchFamily="34" charset="-122"/>
                <a:cs typeface="Merriweather" pitchFamily="34" charset="-120"/>
              </a:rPr>
              <a:t>Ensure different modules work together seamlessly.</a:t>
            </a:r>
            <a:endParaRPr lang="en-US" sz="1300" dirty="0"/>
          </a:p>
        </p:txBody>
      </p:sp>
      <p:sp>
        <p:nvSpPr>
          <p:cNvPr id="15" name="Shape 12"/>
          <p:cNvSpPr/>
          <p:nvPr/>
        </p:nvSpPr>
        <p:spPr>
          <a:xfrm>
            <a:off x="1012388" y="6015514"/>
            <a:ext cx="591622" cy="22860"/>
          </a:xfrm>
          <a:prstGeom prst="roundRect">
            <a:avLst>
              <a:gd name="adj" fmla="val 310606"/>
            </a:avLst>
          </a:prstGeom>
          <a:solidFill>
            <a:srgbClr val="194A99"/>
          </a:solidFill>
          <a:ln/>
        </p:spPr>
        <p:txBody>
          <a:bodyPr/>
          <a:lstStyle/>
          <a:p>
            <a:endParaRPr lang="en-US"/>
          </a:p>
        </p:txBody>
      </p:sp>
      <p:sp>
        <p:nvSpPr>
          <p:cNvPr id="16" name="Shape 13"/>
          <p:cNvSpPr/>
          <p:nvPr/>
        </p:nvSpPr>
        <p:spPr>
          <a:xfrm>
            <a:off x="654963" y="5836801"/>
            <a:ext cx="380286" cy="380286"/>
          </a:xfrm>
          <a:prstGeom prst="roundRect">
            <a:avLst>
              <a:gd name="adj" fmla="val 18671"/>
            </a:avLst>
          </a:prstGeom>
          <a:solidFill>
            <a:srgbClr val="003180"/>
          </a:solidFill>
          <a:ln w="7620">
            <a:solidFill>
              <a:srgbClr val="194A99"/>
            </a:solidFill>
            <a:prstDash val="solid"/>
          </a:ln>
        </p:spPr>
        <p:txBody>
          <a:bodyPr/>
          <a:lstStyle/>
          <a:p>
            <a:endParaRPr lang="en-US"/>
          </a:p>
        </p:txBody>
      </p:sp>
      <p:sp>
        <p:nvSpPr>
          <p:cNvPr id="17" name="Text 14"/>
          <p:cNvSpPr/>
          <p:nvPr/>
        </p:nvSpPr>
        <p:spPr>
          <a:xfrm>
            <a:off x="774025" y="5900142"/>
            <a:ext cx="142042" cy="253603"/>
          </a:xfrm>
          <a:prstGeom prst="rect">
            <a:avLst/>
          </a:prstGeom>
          <a:noFill/>
          <a:ln/>
        </p:spPr>
        <p:txBody>
          <a:bodyPr wrap="none" lIns="0" tIns="0" rIns="0" bIns="0" rtlCol="0" anchor="t"/>
          <a:lstStyle/>
          <a:p>
            <a:pPr marL="0" indent="0" algn="ctr">
              <a:lnSpc>
                <a:spcPts val="1950"/>
              </a:lnSpc>
              <a:buNone/>
            </a:pPr>
            <a:r>
              <a:rPr lang="en-US" sz="1950" dirty="0">
                <a:solidFill>
                  <a:srgbClr val="E2E6E9"/>
                </a:solidFill>
                <a:latin typeface="Merriweather" pitchFamily="34" charset="0"/>
                <a:ea typeface="Merriweather" pitchFamily="34" charset="-122"/>
                <a:cs typeface="Merriweather" pitchFamily="34" charset="-120"/>
              </a:rPr>
              <a:t>3</a:t>
            </a:r>
            <a:endParaRPr lang="en-US" sz="1950" dirty="0"/>
          </a:p>
        </p:txBody>
      </p:sp>
      <p:sp>
        <p:nvSpPr>
          <p:cNvPr id="18" name="Text 15"/>
          <p:cNvSpPr/>
          <p:nvPr/>
        </p:nvSpPr>
        <p:spPr>
          <a:xfrm>
            <a:off x="1774865" y="5815608"/>
            <a:ext cx="2545675" cy="264081"/>
          </a:xfrm>
          <a:prstGeom prst="rect">
            <a:avLst/>
          </a:prstGeom>
          <a:noFill/>
          <a:ln/>
        </p:spPr>
        <p:txBody>
          <a:bodyPr wrap="none" lIns="0" tIns="0" rIns="0" bIns="0" rtlCol="0" anchor="t"/>
          <a:lstStyle/>
          <a:p>
            <a:pPr marL="0" indent="0" algn="l">
              <a:lnSpc>
                <a:spcPts val="2050"/>
              </a:lnSpc>
              <a:buNone/>
            </a:pPr>
            <a:r>
              <a:rPr lang="en-US" sz="1650" dirty="0">
                <a:solidFill>
                  <a:srgbClr val="E2E6E9"/>
                </a:solidFill>
                <a:latin typeface="Merriweather" pitchFamily="34" charset="0"/>
                <a:ea typeface="Merriweather" pitchFamily="34" charset="-122"/>
                <a:cs typeface="Merriweather" pitchFamily="34" charset="-120"/>
              </a:rPr>
              <a:t>User Acceptance Testing</a:t>
            </a:r>
            <a:endParaRPr lang="en-US" sz="1650" dirty="0"/>
          </a:p>
        </p:txBody>
      </p:sp>
      <p:sp>
        <p:nvSpPr>
          <p:cNvPr id="19" name="Text 16"/>
          <p:cNvSpPr/>
          <p:nvPr/>
        </p:nvSpPr>
        <p:spPr>
          <a:xfrm>
            <a:off x="1774865" y="6181011"/>
            <a:ext cx="12263914" cy="270510"/>
          </a:xfrm>
          <a:prstGeom prst="rect">
            <a:avLst/>
          </a:prstGeom>
          <a:noFill/>
          <a:ln/>
        </p:spPr>
        <p:txBody>
          <a:bodyPr wrap="none" lIns="0" tIns="0" rIns="0" bIns="0" rtlCol="0" anchor="t"/>
          <a:lstStyle/>
          <a:p>
            <a:pPr marL="0" indent="0" algn="l">
              <a:lnSpc>
                <a:spcPts val="2100"/>
              </a:lnSpc>
              <a:buNone/>
            </a:pPr>
            <a:r>
              <a:rPr lang="en-US" sz="1300" dirty="0">
                <a:solidFill>
                  <a:srgbClr val="E2E6E9"/>
                </a:solidFill>
                <a:latin typeface="Merriweather" pitchFamily="34" charset="0"/>
                <a:ea typeface="Merriweather" pitchFamily="34" charset="-122"/>
                <a:cs typeface="Merriweather" pitchFamily="34" charset="-120"/>
              </a:rPr>
              <a:t>Gather feedback from beta testers.</a:t>
            </a:r>
            <a:endParaRPr lang="en-US" sz="1300" dirty="0"/>
          </a:p>
        </p:txBody>
      </p:sp>
      <p:sp>
        <p:nvSpPr>
          <p:cNvPr id="20" name="Shape 17"/>
          <p:cNvSpPr/>
          <p:nvPr/>
        </p:nvSpPr>
        <p:spPr>
          <a:xfrm>
            <a:off x="1012388" y="7158276"/>
            <a:ext cx="591622" cy="22860"/>
          </a:xfrm>
          <a:prstGeom prst="roundRect">
            <a:avLst>
              <a:gd name="adj" fmla="val 310606"/>
            </a:avLst>
          </a:prstGeom>
          <a:solidFill>
            <a:srgbClr val="194A99"/>
          </a:solidFill>
          <a:ln/>
        </p:spPr>
        <p:txBody>
          <a:bodyPr/>
          <a:lstStyle/>
          <a:p>
            <a:endParaRPr lang="en-US"/>
          </a:p>
        </p:txBody>
      </p:sp>
      <p:sp>
        <p:nvSpPr>
          <p:cNvPr id="21" name="Shape 18"/>
          <p:cNvSpPr/>
          <p:nvPr/>
        </p:nvSpPr>
        <p:spPr>
          <a:xfrm>
            <a:off x="654963" y="6979563"/>
            <a:ext cx="380286" cy="380286"/>
          </a:xfrm>
          <a:prstGeom prst="roundRect">
            <a:avLst>
              <a:gd name="adj" fmla="val 18671"/>
            </a:avLst>
          </a:prstGeom>
          <a:solidFill>
            <a:srgbClr val="003180"/>
          </a:solidFill>
          <a:ln w="7620">
            <a:solidFill>
              <a:srgbClr val="194A99"/>
            </a:solidFill>
            <a:prstDash val="solid"/>
          </a:ln>
        </p:spPr>
        <p:txBody>
          <a:bodyPr/>
          <a:lstStyle/>
          <a:p>
            <a:endParaRPr lang="en-US"/>
          </a:p>
        </p:txBody>
      </p:sp>
      <p:sp>
        <p:nvSpPr>
          <p:cNvPr id="22" name="Text 19"/>
          <p:cNvSpPr/>
          <p:nvPr/>
        </p:nvSpPr>
        <p:spPr>
          <a:xfrm>
            <a:off x="763429" y="7042904"/>
            <a:ext cx="163354" cy="253603"/>
          </a:xfrm>
          <a:prstGeom prst="rect">
            <a:avLst/>
          </a:prstGeom>
          <a:noFill/>
          <a:ln/>
        </p:spPr>
        <p:txBody>
          <a:bodyPr wrap="none" lIns="0" tIns="0" rIns="0" bIns="0" rtlCol="0" anchor="t"/>
          <a:lstStyle/>
          <a:p>
            <a:pPr marL="0" indent="0" algn="ctr">
              <a:lnSpc>
                <a:spcPts val="1950"/>
              </a:lnSpc>
              <a:buNone/>
            </a:pPr>
            <a:r>
              <a:rPr lang="en-US" sz="1950" dirty="0">
                <a:solidFill>
                  <a:srgbClr val="E2E6E9"/>
                </a:solidFill>
                <a:latin typeface="Merriweather" pitchFamily="34" charset="0"/>
                <a:ea typeface="Merriweather" pitchFamily="34" charset="-122"/>
                <a:cs typeface="Merriweather" pitchFamily="34" charset="-120"/>
              </a:rPr>
              <a:t>4</a:t>
            </a:r>
            <a:endParaRPr lang="en-US" sz="1950" dirty="0"/>
          </a:p>
        </p:txBody>
      </p:sp>
      <p:sp>
        <p:nvSpPr>
          <p:cNvPr id="23" name="Text 20"/>
          <p:cNvSpPr/>
          <p:nvPr/>
        </p:nvSpPr>
        <p:spPr>
          <a:xfrm>
            <a:off x="1774865" y="6958370"/>
            <a:ext cx="2783086" cy="264081"/>
          </a:xfrm>
          <a:prstGeom prst="rect">
            <a:avLst/>
          </a:prstGeom>
          <a:noFill/>
          <a:ln/>
        </p:spPr>
        <p:txBody>
          <a:bodyPr wrap="none" lIns="0" tIns="0" rIns="0" bIns="0" rtlCol="0" anchor="t"/>
          <a:lstStyle/>
          <a:p>
            <a:pPr marL="0" indent="0" algn="l">
              <a:lnSpc>
                <a:spcPts val="2050"/>
              </a:lnSpc>
              <a:buNone/>
            </a:pPr>
            <a:r>
              <a:rPr lang="en-US" sz="1650" dirty="0">
                <a:solidFill>
                  <a:srgbClr val="E2E6E9"/>
                </a:solidFill>
                <a:latin typeface="Merriweather" pitchFamily="34" charset="0"/>
                <a:ea typeface="Merriweather" pitchFamily="34" charset="-122"/>
                <a:cs typeface="Merriweather" pitchFamily="34" charset="-120"/>
              </a:rPr>
              <a:t>Performance Optimization</a:t>
            </a:r>
            <a:endParaRPr lang="en-US" sz="1650" dirty="0"/>
          </a:p>
        </p:txBody>
      </p:sp>
      <p:sp>
        <p:nvSpPr>
          <p:cNvPr id="24" name="Text 21"/>
          <p:cNvSpPr/>
          <p:nvPr/>
        </p:nvSpPr>
        <p:spPr>
          <a:xfrm>
            <a:off x="1774865" y="7323773"/>
            <a:ext cx="12263914" cy="270510"/>
          </a:xfrm>
          <a:prstGeom prst="rect">
            <a:avLst/>
          </a:prstGeom>
          <a:noFill/>
          <a:ln/>
        </p:spPr>
        <p:txBody>
          <a:bodyPr wrap="none" lIns="0" tIns="0" rIns="0" bIns="0" rtlCol="0" anchor="t"/>
          <a:lstStyle/>
          <a:p>
            <a:pPr marL="0" indent="0" algn="l">
              <a:lnSpc>
                <a:spcPts val="2100"/>
              </a:lnSpc>
              <a:buNone/>
            </a:pPr>
            <a:r>
              <a:rPr lang="en-US" sz="1300" dirty="0">
                <a:solidFill>
                  <a:srgbClr val="E2E6E9"/>
                </a:solidFill>
                <a:latin typeface="Merriweather" pitchFamily="34" charset="0"/>
                <a:ea typeface="Merriweather" pitchFamily="34" charset="-122"/>
                <a:cs typeface="Merriweather" pitchFamily="34" charset="-120"/>
              </a:rPr>
              <a:t>Improve app speed and resource usage.</a:t>
            </a:r>
            <a:endParaRPr lang="en-US" sz="13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47368" y="681276"/>
            <a:ext cx="7449264" cy="1513284"/>
          </a:xfrm>
          <a:prstGeom prst="rect">
            <a:avLst/>
          </a:prstGeom>
          <a:noFill/>
          <a:ln/>
        </p:spPr>
        <p:txBody>
          <a:bodyPr wrap="square" lIns="0" tIns="0" rIns="0" bIns="0" rtlCol="0" anchor="t"/>
          <a:lstStyle/>
          <a:p>
            <a:pPr marL="0" indent="0">
              <a:lnSpc>
                <a:spcPts val="5950"/>
              </a:lnSpc>
              <a:buNone/>
            </a:pPr>
            <a:r>
              <a:rPr lang="en-US" sz="4750" dirty="0">
                <a:solidFill>
                  <a:srgbClr val="F5F0F0"/>
                </a:solidFill>
                <a:latin typeface="Merriweather" pitchFamily="34" charset="0"/>
                <a:ea typeface="Merriweather" pitchFamily="34" charset="-122"/>
                <a:cs typeface="Merriweather" pitchFamily="34" charset="-120"/>
              </a:rPr>
              <a:t>User-based Discounts &amp; Billing</a:t>
            </a:r>
            <a:endParaRPr lang="en-US" sz="4750" dirty="0"/>
          </a:p>
        </p:txBody>
      </p:sp>
      <p:sp>
        <p:nvSpPr>
          <p:cNvPr id="4" name="Shape 1"/>
          <p:cNvSpPr/>
          <p:nvPr/>
        </p:nvSpPr>
        <p:spPr>
          <a:xfrm>
            <a:off x="847368" y="2557701"/>
            <a:ext cx="3603665" cy="2185154"/>
          </a:xfrm>
          <a:prstGeom prst="roundRect">
            <a:avLst>
              <a:gd name="adj" fmla="val 4654"/>
            </a:avLst>
          </a:prstGeom>
          <a:solidFill>
            <a:srgbClr val="003180"/>
          </a:solidFill>
          <a:ln w="7620">
            <a:solidFill>
              <a:srgbClr val="194A99"/>
            </a:solidFill>
            <a:prstDash val="solid"/>
          </a:ln>
        </p:spPr>
        <p:txBody>
          <a:bodyPr/>
          <a:lstStyle/>
          <a:p>
            <a:endParaRPr lang="en-US"/>
          </a:p>
        </p:txBody>
      </p:sp>
      <p:sp>
        <p:nvSpPr>
          <p:cNvPr id="5" name="Text 2"/>
          <p:cNvSpPr/>
          <p:nvPr/>
        </p:nvSpPr>
        <p:spPr>
          <a:xfrm>
            <a:off x="1097042" y="2807375"/>
            <a:ext cx="3026450" cy="378262"/>
          </a:xfrm>
          <a:prstGeom prst="rect">
            <a:avLst/>
          </a:prstGeom>
          <a:noFill/>
          <a:ln/>
        </p:spPr>
        <p:txBody>
          <a:bodyPr wrap="none" lIns="0" tIns="0" rIns="0" bIns="0" rtlCol="0" anchor="t"/>
          <a:lstStyle/>
          <a:p>
            <a:pPr marL="0" indent="0">
              <a:lnSpc>
                <a:spcPts val="2950"/>
              </a:lnSpc>
              <a:buNone/>
            </a:pPr>
            <a:r>
              <a:rPr lang="en-US" sz="2350" dirty="0">
                <a:solidFill>
                  <a:srgbClr val="E2E6E9"/>
                </a:solidFill>
                <a:latin typeface="Merriweather" pitchFamily="34" charset="0"/>
                <a:ea typeface="Merriweather" pitchFamily="34" charset="-122"/>
                <a:cs typeface="Merriweather" pitchFamily="34" charset="-120"/>
              </a:rPr>
              <a:t>Tiered Pricing</a:t>
            </a:r>
            <a:endParaRPr lang="en-US" sz="2350" dirty="0"/>
          </a:p>
        </p:txBody>
      </p:sp>
      <p:sp>
        <p:nvSpPr>
          <p:cNvPr id="6" name="Text 3"/>
          <p:cNvSpPr/>
          <p:nvPr/>
        </p:nvSpPr>
        <p:spPr>
          <a:xfrm>
            <a:off x="1097042" y="3330893"/>
            <a:ext cx="3104317" cy="1162288"/>
          </a:xfrm>
          <a:prstGeom prst="rect">
            <a:avLst/>
          </a:prstGeom>
          <a:noFill/>
          <a:ln/>
        </p:spPr>
        <p:txBody>
          <a:bodyPr wrap="square" lIns="0" tIns="0" rIns="0" bIns="0" rtlCol="0" anchor="t"/>
          <a:lstStyle/>
          <a:p>
            <a:pPr marL="0" indent="0">
              <a:lnSpc>
                <a:spcPts val="3050"/>
              </a:lnSpc>
              <a:buNone/>
            </a:pPr>
            <a:r>
              <a:rPr lang="en-US" sz="1900" dirty="0">
                <a:solidFill>
                  <a:srgbClr val="E2E6E9"/>
                </a:solidFill>
                <a:latin typeface="Merriweather" pitchFamily="34" charset="0"/>
                <a:ea typeface="Merriweather" pitchFamily="34" charset="-122"/>
                <a:cs typeface="Merriweather" pitchFamily="34" charset="-120"/>
              </a:rPr>
              <a:t>Implement subscription levels with varying features.</a:t>
            </a:r>
            <a:endParaRPr lang="en-US" sz="1900" dirty="0"/>
          </a:p>
        </p:txBody>
      </p:sp>
      <p:sp>
        <p:nvSpPr>
          <p:cNvPr id="7" name="Shape 4"/>
          <p:cNvSpPr/>
          <p:nvPr/>
        </p:nvSpPr>
        <p:spPr>
          <a:xfrm>
            <a:off x="4693087" y="2557701"/>
            <a:ext cx="3603665" cy="2185154"/>
          </a:xfrm>
          <a:prstGeom prst="roundRect">
            <a:avLst>
              <a:gd name="adj" fmla="val 4654"/>
            </a:avLst>
          </a:prstGeom>
          <a:solidFill>
            <a:srgbClr val="003180"/>
          </a:solidFill>
          <a:ln w="7620">
            <a:solidFill>
              <a:srgbClr val="194A99"/>
            </a:solidFill>
            <a:prstDash val="solid"/>
          </a:ln>
        </p:spPr>
        <p:txBody>
          <a:bodyPr/>
          <a:lstStyle/>
          <a:p>
            <a:endParaRPr lang="en-US"/>
          </a:p>
        </p:txBody>
      </p:sp>
      <p:sp>
        <p:nvSpPr>
          <p:cNvPr id="8" name="Text 5"/>
          <p:cNvSpPr/>
          <p:nvPr/>
        </p:nvSpPr>
        <p:spPr>
          <a:xfrm>
            <a:off x="4942761" y="2807375"/>
            <a:ext cx="3026450" cy="378262"/>
          </a:xfrm>
          <a:prstGeom prst="rect">
            <a:avLst/>
          </a:prstGeom>
          <a:noFill/>
          <a:ln/>
        </p:spPr>
        <p:txBody>
          <a:bodyPr wrap="none" lIns="0" tIns="0" rIns="0" bIns="0" rtlCol="0" anchor="t"/>
          <a:lstStyle/>
          <a:p>
            <a:pPr marL="0" indent="0">
              <a:lnSpc>
                <a:spcPts val="2950"/>
              </a:lnSpc>
              <a:buNone/>
            </a:pPr>
            <a:r>
              <a:rPr lang="en-US" sz="2350" dirty="0">
                <a:solidFill>
                  <a:srgbClr val="E2E6E9"/>
                </a:solidFill>
                <a:latin typeface="Merriweather" pitchFamily="34" charset="0"/>
                <a:ea typeface="Merriweather" pitchFamily="34" charset="-122"/>
                <a:cs typeface="Merriweather" pitchFamily="34" charset="-120"/>
              </a:rPr>
              <a:t>Loyalty Programs</a:t>
            </a:r>
            <a:endParaRPr lang="en-US" sz="2350" dirty="0"/>
          </a:p>
        </p:txBody>
      </p:sp>
      <p:sp>
        <p:nvSpPr>
          <p:cNvPr id="9" name="Text 6"/>
          <p:cNvSpPr/>
          <p:nvPr/>
        </p:nvSpPr>
        <p:spPr>
          <a:xfrm>
            <a:off x="4942761" y="3330893"/>
            <a:ext cx="3104317" cy="774859"/>
          </a:xfrm>
          <a:prstGeom prst="rect">
            <a:avLst/>
          </a:prstGeom>
          <a:noFill/>
          <a:ln/>
        </p:spPr>
        <p:txBody>
          <a:bodyPr wrap="square" lIns="0" tIns="0" rIns="0" bIns="0" rtlCol="0" anchor="t"/>
          <a:lstStyle/>
          <a:p>
            <a:pPr marL="0" indent="0">
              <a:lnSpc>
                <a:spcPts val="3050"/>
              </a:lnSpc>
              <a:buNone/>
            </a:pPr>
            <a:r>
              <a:rPr lang="en-US" sz="1900" dirty="0">
                <a:solidFill>
                  <a:srgbClr val="E2E6E9"/>
                </a:solidFill>
                <a:latin typeface="Merriweather" pitchFamily="34" charset="0"/>
                <a:ea typeface="Merriweather" pitchFamily="34" charset="-122"/>
                <a:cs typeface="Merriweather" pitchFamily="34" charset="-120"/>
              </a:rPr>
              <a:t>Offer rewards for long-term users.</a:t>
            </a:r>
            <a:endParaRPr lang="en-US" sz="1900" dirty="0"/>
          </a:p>
        </p:txBody>
      </p:sp>
      <p:sp>
        <p:nvSpPr>
          <p:cNvPr id="10" name="Shape 7"/>
          <p:cNvSpPr/>
          <p:nvPr/>
        </p:nvSpPr>
        <p:spPr>
          <a:xfrm>
            <a:off x="847368" y="4984909"/>
            <a:ext cx="3603665" cy="2563416"/>
          </a:xfrm>
          <a:prstGeom prst="roundRect">
            <a:avLst>
              <a:gd name="adj" fmla="val 3967"/>
            </a:avLst>
          </a:prstGeom>
          <a:solidFill>
            <a:srgbClr val="003180"/>
          </a:solidFill>
          <a:ln w="7620">
            <a:solidFill>
              <a:srgbClr val="194A99"/>
            </a:solidFill>
            <a:prstDash val="solid"/>
          </a:ln>
        </p:spPr>
        <p:txBody>
          <a:bodyPr/>
          <a:lstStyle/>
          <a:p>
            <a:endParaRPr lang="en-US"/>
          </a:p>
        </p:txBody>
      </p:sp>
      <p:sp>
        <p:nvSpPr>
          <p:cNvPr id="11" name="Text 8"/>
          <p:cNvSpPr/>
          <p:nvPr/>
        </p:nvSpPr>
        <p:spPr>
          <a:xfrm>
            <a:off x="1097042" y="5234583"/>
            <a:ext cx="3026450" cy="378262"/>
          </a:xfrm>
          <a:prstGeom prst="rect">
            <a:avLst/>
          </a:prstGeom>
          <a:noFill/>
          <a:ln/>
        </p:spPr>
        <p:txBody>
          <a:bodyPr wrap="none" lIns="0" tIns="0" rIns="0" bIns="0" rtlCol="0" anchor="t"/>
          <a:lstStyle/>
          <a:p>
            <a:pPr marL="0" indent="0">
              <a:lnSpc>
                <a:spcPts val="2950"/>
              </a:lnSpc>
              <a:buNone/>
            </a:pPr>
            <a:r>
              <a:rPr lang="en-US" sz="2350" dirty="0">
                <a:solidFill>
                  <a:srgbClr val="E2E6E9"/>
                </a:solidFill>
                <a:latin typeface="Merriweather" pitchFamily="34" charset="0"/>
                <a:ea typeface="Merriweather" pitchFamily="34" charset="-122"/>
                <a:cs typeface="Merriweather" pitchFamily="34" charset="-120"/>
              </a:rPr>
              <a:t>Referral Discounts</a:t>
            </a:r>
            <a:endParaRPr lang="en-US" sz="2350" dirty="0"/>
          </a:p>
        </p:txBody>
      </p:sp>
      <p:sp>
        <p:nvSpPr>
          <p:cNvPr id="12" name="Text 9"/>
          <p:cNvSpPr/>
          <p:nvPr/>
        </p:nvSpPr>
        <p:spPr>
          <a:xfrm>
            <a:off x="1097042" y="5758101"/>
            <a:ext cx="3104317" cy="1162288"/>
          </a:xfrm>
          <a:prstGeom prst="rect">
            <a:avLst/>
          </a:prstGeom>
          <a:noFill/>
          <a:ln/>
        </p:spPr>
        <p:txBody>
          <a:bodyPr wrap="square" lIns="0" tIns="0" rIns="0" bIns="0" rtlCol="0" anchor="t"/>
          <a:lstStyle/>
          <a:p>
            <a:pPr marL="0" indent="0">
              <a:lnSpc>
                <a:spcPts val="3050"/>
              </a:lnSpc>
              <a:buNone/>
            </a:pPr>
            <a:r>
              <a:rPr lang="en-US" sz="1900" dirty="0">
                <a:solidFill>
                  <a:srgbClr val="E2E6E9"/>
                </a:solidFill>
                <a:latin typeface="Merriweather" pitchFamily="34" charset="0"/>
                <a:ea typeface="Merriweather" pitchFamily="34" charset="-122"/>
                <a:cs typeface="Merriweather" pitchFamily="34" charset="-120"/>
              </a:rPr>
              <a:t>Encourage user growth through incentivized referrals.</a:t>
            </a:r>
            <a:endParaRPr lang="en-US" sz="1900" dirty="0"/>
          </a:p>
        </p:txBody>
      </p:sp>
      <p:sp>
        <p:nvSpPr>
          <p:cNvPr id="13" name="Shape 10"/>
          <p:cNvSpPr/>
          <p:nvPr/>
        </p:nvSpPr>
        <p:spPr>
          <a:xfrm>
            <a:off x="4693087" y="4984909"/>
            <a:ext cx="3603665" cy="2563416"/>
          </a:xfrm>
          <a:prstGeom prst="roundRect">
            <a:avLst>
              <a:gd name="adj" fmla="val 3967"/>
            </a:avLst>
          </a:prstGeom>
          <a:solidFill>
            <a:srgbClr val="003180"/>
          </a:solidFill>
          <a:ln w="7620">
            <a:solidFill>
              <a:srgbClr val="194A99"/>
            </a:solidFill>
            <a:prstDash val="solid"/>
          </a:ln>
        </p:spPr>
        <p:txBody>
          <a:bodyPr/>
          <a:lstStyle/>
          <a:p>
            <a:endParaRPr lang="en-US"/>
          </a:p>
        </p:txBody>
      </p:sp>
      <p:sp>
        <p:nvSpPr>
          <p:cNvPr id="14" name="Text 11"/>
          <p:cNvSpPr/>
          <p:nvPr/>
        </p:nvSpPr>
        <p:spPr>
          <a:xfrm>
            <a:off x="4942761" y="5234583"/>
            <a:ext cx="3104317" cy="756523"/>
          </a:xfrm>
          <a:prstGeom prst="rect">
            <a:avLst/>
          </a:prstGeom>
          <a:noFill/>
          <a:ln/>
        </p:spPr>
        <p:txBody>
          <a:bodyPr wrap="square" lIns="0" tIns="0" rIns="0" bIns="0" rtlCol="0" anchor="t"/>
          <a:lstStyle/>
          <a:p>
            <a:pPr marL="0" indent="0">
              <a:lnSpc>
                <a:spcPts val="2950"/>
              </a:lnSpc>
              <a:buNone/>
            </a:pPr>
            <a:r>
              <a:rPr lang="en-US" sz="2350" dirty="0">
                <a:solidFill>
                  <a:srgbClr val="E2E6E9"/>
                </a:solidFill>
                <a:latin typeface="Merriweather" pitchFamily="34" charset="0"/>
                <a:ea typeface="Merriweather" pitchFamily="34" charset="-122"/>
                <a:cs typeface="Merriweather" pitchFamily="34" charset="-120"/>
              </a:rPr>
              <a:t>Secure Payment Gateway</a:t>
            </a:r>
            <a:endParaRPr lang="en-US" sz="2350" dirty="0"/>
          </a:p>
        </p:txBody>
      </p:sp>
      <p:sp>
        <p:nvSpPr>
          <p:cNvPr id="15" name="Text 12"/>
          <p:cNvSpPr/>
          <p:nvPr/>
        </p:nvSpPr>
        <p:spPr>
          <a:xfrm>
            <a:off x="4942761" y="6136362"/>
            <a:ext cx="3104317" cy="1162288"/>
          </a:xfrm>
          <a:prstGeom prst="rect">
            <a:avLst/>
          </a:prstGeom>
          <a:noFill/>
          <a:ln/>
        </p:spPr>
        <p:txBody>
          <a:bodyPr wrap="square" lIns="0" tIns="0" rIns="0" bIns="0" rtlCol="0" anchor="t"/>
          <a:lstStyle/>
          <a:p>
            <a:pPr marL="0" indent="0">
              <a:lnSpc>
                <a:spcPts val="3050"/>
              </a:lnSpc>
              <a:buNone/>
            </a:pPr>
            <a:r>
              <a:rPr lang="en-US" sz="1900" dirty="0">
                <a:solidFill>
                  <a:srgbClr val="E2E6E9"/>
                </a:solidFill>
                <a:latin typeface="Merriweather" pitchFamily="34" charset="0"/>
                <a:ea typeface="Merriweather" pitchFamily="34" charset="-122"/>
                <a:cs typeface="Merriweather" pitchFamily="34" charset="-120"/>
              </a:rPr>
              <a:t>Integrate reliable transaction processing system.</a:t>
            </a:r>
            <a:endParaRPr lang="en-US" sz="1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61686" cy="8231862"/>
          </a:xfrm>
          <a:prstGeom prst="rect">
            <a:avLst/>
          </a:prstGeom>
        </p:spPr>
      </p:pic>
      <p:sp>
        <p:nvSpPr>
          <p:cNvPr id="3" name="Text 0"/>
          <p:cNvSpPr/>
          <p:nvPr/>
        </p:nvSpPr>
        <p:spPr>
          <a:xfrm>
            <a:off x="6246376" y="597098"/>
            <a:ext cx="5941576" cy="678656"/>
          </a:xfrm>
          <a:prstGeom prst="rect">
            <a:avLst/>
          </a:prstGeom>
          <a:noFill/>
          <a:ln/>
        </p:spPr>
        <p:txBody>
          <a:bodyPr wrap="none" lIns="0" tIns="0" rIns="0" bIns="0" rtlCol="0" anchor="t"/>
          <a:lstStyle/>
          <a:p>
            <a:pPr marL="0" indent="0">
              <a:lnSpc>
                <a:spcPts val="5300"/>
              </a:lnSpc>
              <a:buNone/>
            </a:pPr>
            <a:r>
              <a:rPr lang="en-US" sz="4250" dirty="0">
                <a:solidFill>
                  <a:srgbClr val="F5F0F0"/>
                </a:solidFill>
                <a:latin typeface="Merriweather" pitchFamily="34" charset="0"/>
                <a:ea typeface="Merriweather" pitchFamily="34" charset="-122"/>
                <a:cs typeface="Merriweather" pitchFamily="34" charset="-120"/>
              </a:rPr>
              <a:t>Deployment &amp; Launch</a:t>
            </a:r>
            <a:endParaRPr lang="en-US" sz="4250" dirty="0"/>
          </a:p>
        </p:txBody>
      </p:sp>
      <p:pic>
        <p:nvPicPr>
          <p:cNvPr id="4" name="Image 1" descr="preencoded.png"/>
          <p:cNvPicPr>
            <a:picLocks noChangeAspect="1"/>
          </p:cNvPicPr>
          <p:nvPr/>
        </p:nvPicPr>
        <p:blipFill>
          <a:blip r:embed="rId4"/>
          <a:stretch>
            <a:fillRect/>
          </a:stretch>
        </p:blipFill>
        <p:spPr>
          <a:xfrm>
            <a:off x="6246376" y="1601391"/>
            <a:ext cx="542806" cy="542806"/>
          </a:xfrm>
          <a:prstGeom prst="rect">
            <a:avLst/>
          </a:prstGeom>
        </p:spPr>
      </p:pic>
      <p:sp>
        <p:nvSpPr>
          <p:cNvPr id="5" name="Text 1"/>
          <p:cNvSpPr/>
          <p:nvPr/>
        </p:nvSpPr>
        <p:spPr>
          <a:xfrm>
            <a:off x="5826247" y="2406084"/>
            <a:ext cx="2932986" cy="339328"/>
          </a:xfrm>
          <a:prstGeom prst="rect">
            <a:avLst/>
          </a:prstGeom>
          <a:noFill/>
          <a:ln/>
        </p:spPr>
        <p:txBody>
          <a:bodyPr wrap="none" lIns="0" tIns="0" rIns="0" bIns="0" rtlCol="0" anchor="t"/>
          <a:lstStyle/>
          <a:p>
            <a:pPr marL="0" indent="0" algn="l">
              <a:lnSpc>
                <a:spcPts val="2650"/>
              </a:lnSpc>
              <a:buNone/>
            </a:pPr>
            <a:r>
              <a:rPr lang="en-US" sz="2400" dirty="0">
                <a:solidFill>
                  <a:schemeClr val="bg1">
                    <a:lumMod val="95000"/>
                  </a:schemeClr>
                </a:solidFill>
                <a:latin typeface="Times New Roman" panose="02020603050405020304" pitchFamily="18" charset="0"/>
                <a:cs typeface="Times New Roman" panose="02020603050405020304" pitchFamily="18" charset="0"/>
              </a:rPr>
              <a:t>Cloud Deployment</a:t>
            </a:r>
          </a:p>
        </p:txBody>
      </p:sp>
      <p:sp>
        <p:nvSpPr>
          <p:cNvPr id="6" name="Text 2"/>
          <p:cNvSpPr/>
          <p:nvPr/>
        </p:nvSpPr>
        <p:spPr>
          <a:xfrm>
            <a:off x="5826247" y="2838926"/>
            <a:ext cx="8557018" cy="678656"/>
          </a:xfrm>
          <a:prstGeom prst="rect">
            <a:avLst/>
          </a:prstGeom>
          <a:noFill/>
          <a:ln/>
        </p:spPr>
        <p:txBody>
          <a:bodyPr wrap="none" lIns="0" tIns="0" rIns="0" bIns="0" rtlCol="0" anchor="t"/>
          <a:lstStyle/>
          <a:p>
            <a:pPr marL="0" indent="0" algn="l">
              <a:lnSpc>
                <a:spcPts val="2700"/>
              </a:lnSpc>
              <a:buNone/>
            </a:pPr>
            <a:r>
              <a:rPr lang="en-US" dirty="0">
                <a:solidFill>
                  <a:srgbClr val="E2E6E9"/>
                </a:solidFill>
                <a:latin typeface="Times New Roman" panose="02020603050405020304" pitchFamily="18" charset="0"/>
                <a:ea typeface="Merriweather" pitchFamily="34" charset="-122"/>
                <a:cs typeface="Times New Roman" panose="02020603050405020304" pitchFamily="18" charset="0"/>
              </a:rPr>
              <a:t>Utilizes both public and private cloud environments for flexibility and security.</a:t>
            </a:r>
          </a:p>
          <a:p>
            <a:pPr marL="0" indent="0" algn="l">
              <a:lnSpc>
                <a:spcPts val="2700"/>
              </a:lnSpc>
              <a:buNone/>
            </a:pPr>
            <a:r>
              <a:rPr lang="en-US" dirty="0">
                <a:solidFill>
                  <a:schemeClr val="bg1">
                    <a:lumMod val="95000"/>
                  </a:schemeClr>
                </a:solidFill>
                <a:latin typeface="Times New Roman" panose="02020603050405020304" pitchFamily="18" charset="0"/>
                <a:cs typeface="Times New Roman" panose="02020603050405020304" pitchFamily="18" charset="0"/>
              </a:rPr>
              <a:t>Implements advanced security protocols in the cloud to protect sensitive customer data and transactions.</a:t>
            </a:r>
          </a:p>
        </p:txBody>
      </p:sp>
      <p:pic>
        <p:nvPicPr>
          <p:cNvPr id="7" name="Image 2" descr="preencoded.png"/>
          <p:cNvPicPr>
            <a:picLocks noChangeAspect="1"/>
          </p:cNvPicPr>
          <p:nvPr/>
        </p:nvPicPr>
        <p:blipFill>
          <a:blip r:embed="rId5"/>
          <a:stretch>
            <a:fillRect/>
          </a:stretch>
        </p:blipFill>
        <p:spPr>
          <a:xfrm>
            <a:off x="6122808" y="3757682"/>
            <a:ext cx="542806" cy="542806"/>
          </a:xfrm>
          <a:prstGeom prst="rect">
            <a:avLst/>
          </a:prstGeom>
        </p:spPr>
      </p:pic>
      <p:sp>
        <p:nvSpPr>
          <p:cNvPr id="8" name="Text 3"/>
          <p:cNvSpPr/>
          <p:nvPr/>
        </p:nvSpPr>
        <p:spPr>
          <a:xfrm>
            <a:off x="5826247" y="4585489"/>
            <a:ext cx="2822853" cy="339328"/>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Marketing Campaign</a:t>
            </a:r>
            <a:endParaRPr lang="en-US" sz="2100" dirty="0"/>
          </a:p>
        </p:txBody>
      </p:sp>
      <p:sp>
        <p:nvSpPr>
          <p:cNvPr id="9" name="Text 4"/>
          <p:cNvSpPr/>
          <p:nvPr/>
        </p:nvSpPr>
        <p:spPr>
          <a:xfrm>
            <a:off x="5826247" y="4970221"/>
            <a:ext cx="7624048" cy="923329"/>
          </a:xfrm>
          <a:prstGeom prst="rect">
            <a:avLst/>
          </a:prstGeom>
          <a:noFill/>
          <a:ln/>
        </p:spPr>
        <p:txBody>
          <a:bodyPr wrap="none" lIns="0" tIns="0" rIns="0" bIns="0" rtlCol="0" anchor="t"/>
          <a:lstStyle/>
          <a:p>
            <a:pPr marL="0" indent="0" algn="l">
              <a:lnSpc>
                <a:spcPts val="2700"/>
              </a:lnSpc>
              <a:buNone/>
            </a:pPr>
            <a:r>
              <a:rPr lang="en-US" dirty="0">
                <a:solidFill>
                  <a:srgbClr val="E2E6E9"/>
                </a:solidFill>
                <a:latin typeface="Times New Roman" panose="02020603050405020304" pitchFamily="18" charset="0"/>
                <a:ea typeface="Merriweather" pitchFamily="34" charset="-122"/>
                <a:cs typeface="Times New Roman" panose="02020603050405020304" pitchFamily="18" charset="0"/>
              </a:rPr>
              <a:t>Execute promotional strategies across various channels.</a:t>
            </a:r>
          </a:p>
        </p:txBody>
      </p:sp>
      <p:pic>
        <p:nvPicPr>
          <p:cNvPr id="10" name="Image 3" descr="preencoded.png"/>
          <p:cNvPicPr>
            <a:picLocks noChangeAspect="1"/>
          </p:cNvPicPr>
          <p:nvPr/>
        </p:nvPicPr>
        <p:blipFill>
          <a:blip r:embed="rId6"/>
          <a:stretch>
            <a:fillRect/>
          </a:stretch>
        </p:blipFill>
        <p:spPr>
          <a:xfrm>
            <a:off x="6246376" y="6057900"/>
            <a:ext cx="542806" cy="542806"/>
          </a:xfrm>
          <a:prstGeom prst="rect">
            <a:avLst/>
          </a:prstGeom>
        </p:spPr>
      </p:pic>
      <p:sp>
        <p:nvSpPr>
          <p:cNvPr id="11" name="Text 5"/>
          <p:cNvSpPr/>
          <p:nvPr/>
        </p:nvSpPr>
        <p:spPr>
          <a:xfrm>
            <a:off x="5826247" y="6765056"/>
            <a:ext cx="2714268" cy="339328"/>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Analytics Setup</a:t>
            </a:r>
            <a:endParaRPr lang="en-US" sz="2100" dirty="0"/>
          </a:p>
        </p:txBody>
      </p:sp>
      <p:sp>
        <p:nvSpPr>
          <p:cNvPr id="16" name="TextBox 15">
            <a:extLst>
              <a:ext uri="{FF2B5EF4-FFF2-40B4-BE49-F238E27FC236}">
                <a16:creationId xmlns:a16="http://schemas.microsoft.com/office/drawing/2014/main" id="{4E020EC3-5023-5E21-D632-DD375B131DAC}"/>
              </a:ext>
            </a:extLst>
          </p:cNvPr>
          <p:cNvSpPr txBox="1"/>
          <p:nvPr/>
        </p:nvSpPr>
        <p:spPr>
          <a:xfrm>
            <a:off x="5761339" y="7170837"/>
            <a:ext cx="7753864" cy="923330"/>
          </a:xfrm>
          <a:prstGeom prst="rect">
            <a:avLst/>
          </a:prstGeom>
          <a:noFill/>
        </p:spPr>
        <p:txBody>
          <a:bodyPr wrap="square">
            <a:spAutoFit/>
          </a:bodyPr>
          <a:lstStyle/>
          <a:p>
            <a:r>
              <a:rPr lang="en-US" dirty="0">
                <a:solidFill>
                  <a:schemeClr val="bg1">
                    <a:lumMod val="95000"/>
                  </a:schemeClr>
                </a:solidFill>
                <a:latin typeface="Times New Roman" panose="02020603050405020304" pitchFamily="18" charset="0"/>
                <a:cs typeface="Times New Roman" panose="02020603050405020304" pitchFamily="18" charset="0"/>
              </a:rPr>
              <a:t>Track the number of new users registered during the campaign.</a:t>
            </a:r>
          </a:p>
          <a:p>
            <a:r>
              <a:rPr lang="en-US" dirty="0">
                <a:solidFill>
                  <a:schemeClr val="bg1">
                    <a:lumMod val="95000"/>
                  </a:schemeClr>
                </a:solidFill>
              </a:rPr>
              <a:t>Monitor interaction levels on social media and email open/click rates</a:t>
            </a:r>
            <a:r>
              <a:rPr lang="en-US" sz="1600" dirty="0">
                <a:solidFill>
                  <a:schemeClr val="bg1">
                    <a:lumMod val="95000"/>
                  </a:schemeClr>
                </a:solidFill>
              </a:rPr>
              <a:t>.</a:t>
            </a:r>
            <a:endParaRPr lang="en-US" sz="1700" dirty="0">
              <a:solidFill>
                <a:schemeClr val="bg1">
                  <a:lumMod val="95000"/>
                </a:schemeClr>
              </a:solidFill>
            </a:endParaRPr>
          </a:p>
          <a:p>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846653"/>
            <a:ext cx="7416403" cy="1542574"/>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Post Launch Support &amp; Maintenance</a:t>
            </a:r>
            <a:endParaRPr lang="en-US" sz="4850" dirty="0"/>
          </a:p>
        </p:txBody>
      </p:sp>
      <p:sp>
        <p:nvSpPr>
          <p:cNvPr id="4" name="Shape 1"/>
          <p:cNvSpPr/>
          <p:nvPr/>
        </p:nvSpPr>
        <p:spPr>
          <a:xfrm>
            <a:off x="6350198" y="3037046"/>
            <a:ext cx="555308" cy="555308"/>
          </a:xfrm>
          <a:prstGeom prst="roundRect">
            <a:avLst>
              <a:gd name="adj" fmla="val 18669"/>
            </a:avLst>
          </a:prstGeom>
          <a:solidFill>
            <a:srgbClr val="003180"/>
          </a:solidFill>
          <a:ln w="15240">
            <a:solidFill>
              <a:srgbClr val="194A99"/>
            </a:solidFill>
            <a:prstDash val="solid"/>
          </a:ln>
        </p:spPr>
        <p:txBody>
          <a:bodyPr/>
          <a:lstStyle/>
          <a:p>
            <a:endParaRPr lang="en-US"/>
          </a:p>
        </p:txBody>
      </p:sp>
      <p:sp>
        <p:nvSpPr>
          <p:cNvPr id="5" name="Text 2"/>
          <p:cNvSpPr/>
          <p:nvPr/>
        </p:nvSpPr>
        <p:spPr>
          <a:xfrm>
            <a:off x="6546413" y="3129558"/>
            <a:ext cx="162878" cy="370284"/>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Merriweather" pitchFamily="34" charset="0"/>
                <a:ea typeface="Merriweather" pitchFamily="34" charset="-122"/>
                <a:cs typeface="Merriweather" pitchFamily="34" charset="-120"/>
              </a:rPr>
              <a:t>1</a:t>
            </a:r>
            <a:endParaRPr lang="en-US" sz="2900" dirty="0"/>
          </a:p>
        </p:txBody>
      </p:sp>
      <p:sp>
        <p:nvSpPr>
          <p:cNvPr id="6" name="Text 3"/>
          <p:cNvSpPr/>
          <p:nvPr/>
        </p:nvSpPr>
        <p:spPr>
          <a:xfrm>
            <a:off x="7152323" y="3037046"/>
            <a:ext cx="2782729"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Bug Fixes</a:t>
            </a:r>
            <a:endParaRPr lang="en-US" sz="2400" dirty="0"/>
          </a:p>
        </p:txBody>
      </p:sp>
      <p:sp>
        <p:nvSpPr>
          <p:cNvPr id="7" name="Text 4"/>
          <p:cNvSpPr/>
          <p:nvPr/>
        </p:nvSpPr>
        <p:spPr>
          <a:xfrm>
            <a:off x="7152323" y="3570565"/>
            <a:ext cx="2782729"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Address user-reported issues promptly.</a:t>
            </a:r>
            <a:endParaRPr lang="en-US" sz="1900" dirty="0"/>
          </a:p>
        </p:txBody>
      </p:sp>
      <p:sp>
        <p:nvSpPr>
          <p:cNvPr id="8" name="Shape 5"/>
          <p:cNvSpPr/>
          <p:nvPr/>
        </p:nvSpPr>
        <p:spPr>
          <a:xfrm>
            <a:off x="10181868" y="3037046"/>
            <a:ext cx="555308" cy="555308"/>
          </a:xfrm>
          <a:prstGeom prst="roundRect">
            <a:avLst>
              <a:gd name="adj" fmla="val 18669"/>
            </a:avLst>
          </a:prstGeom>
          <a:solidFill>
            <a:srgbClr val="003180"/>
          </a:solidFill>
          <a:ln w="15240">
            <a:solidFill>
              <a:srgbClr val="194A99"/>
            </a:solidFill>
            <a:prstDash val="solid"/>
          </a:ln>
        </p:spPr>
        <p:txBody>
          <a:bodyPr/>
          <a:lstStyle/>
          <a:p>
            <a:endParaRPr lang="en-US"/>
          </a:p>
        </p:txBody>
      </p:sp>
      <p:sp>
        <p:nvSpPr>
          <p:cNvPr id="9" name="Text 6"/>
          <p:cNvSpPr/>
          <p:nvPr/>
        </p:nvSpPr>
        <p:spPr>
          <a:xfrm>
            <a:off x="10348793" y="3129558"/>
            <a:ext cx="221456" cy="370284"/>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Merriweather" pitchFamily="34" charset="0"/>
                <a:ea typeface="Merriweather" pitchFamily="34" charset="-122"/>
                <a:cs typeface="Merriweather" pitchFamily="34" charset="-120"/>
              </a:rPr>
              <a:t>2</a:t>
            </a:r>
            <a:endParaRPr lang="en-US" sz="2900" dirty="0"/>
          </a:p>
        </p:txBody>
      </p:sp>
      <p:sp>
        <p:nvSpPr>
          <p:cNvPr id="10" name="Text 7"/>
          <p:cNvSpPr/>
          <p:nvPr/>
        </p:nvSpPr>
        <p:spPr>
          <a:xfrm>
            <a:off x="10983992" y="3037046"/>
            <a:ext cx="2782729"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Feature Updates</a:t>
            </a:r>
            <a:endParaRPr lang="en-US" sz="2400" dirty="0"/>
          </a:p>
        </p:txBody>
      </p:sp>
      <p:sp>
        <p:nvSpPr>
          <p:cNvPr id="11" name="Text 8"/>
          <p:cNvSpPr/>
          <p:nvPr/>
        </p:nvSpPr>
        <p:spPr>
          <a:xfrm>
            <a:off x="10983992" y="3570565"/>
            <a:ext cx="2782729"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Roll out new functionalities based on user feedback.</a:t>
            </a:r>
            <a:endParaRPr lang="en-US" sz="1900" dirty="0"/>
          </a:p>
        </p:txBody>
      </p:sp>
      <p:sp>
        <p:nvSpPr>
          <p:cNvPr id="12" name="Shape 9"/>
          <p:cNvSpPr/>
          <p:nvPr/>
        </p:nvSpPr>
        <p:spPr>
          <a:xfrm>
            <a:off x="6350198" y="5279469"/>
            <a:ext cx="555308" cy="555308"/>
          </a:xfrm>
          <a:prstGeom prst="roundRect">
            <a:avLst>
              <a:gd name="adj" fmla="val 18669"/>
            </a:avLst>
          </a:prstGeom>
          <a:solidFill>
            <a:srgbClr val="003180"/>
          </a:solidFill>
          <a:ln w="15240">
            <a:solidFill>
              <a:srgbClr val="194A99"/>
            </a:solidFill>
            <a:prstDash val="solid"/>
          </a:ln>
        </p:spPr>
        <p:txBody>
          <a:bodyPr/>
          <a:lstStyle/>
          <a:p>
            <a:endParaRPr lang="en-US"/>
          </a:p>
        </p:txBody>
      </p:sp>
      <p:sp>
        <p:nvSpPr>
          <p:cNvPr id="13" name="Text 10"/>
          <p:cNvSpPr/>
          <p:nvPr/>
        </p:nvSpPr>
        <p:spPr>
          <a:xfrm>
            <a:off x="6524149" y="5371981"/>
            <a:ext cx="207407" cy="370284"/>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Merriweather" pitchFamily="34" charset="0"/>
                <a:ea typeface="Merriweather" pitchFamily="34" charset="-122"/>
                <a:cs typeface="Merriweather" pitchFamily="34" charset="-120"/>
              </a:rPr>
              <a:t>3</a:t>
            </a:r>
            <a:endParaRPr lang="en-US" sz="2900" dirty="0"/>
          </a:p>
        </p:txBody>
      </p:sp>
      <p:sp>
        <p:nvSpPr>
          <p:cNvPr id="14" name="Text 11"/>
          <p:cNvSpPr/>
          <p:nvPr/>
        </p:nvSpPr>
        <p:spPr>
          <a:xfrm>
            <a:off x="7152323" y="5279469"/>
            <a:ext cx="2782729" cy="771049"/>
          </a:xfrm>
          <a:prstGeom prst="rect">
            <a:avLst/>
          </a:prstGeom>
          <a:noFill/>
          <a:ln/>
        </p:spPr>
        <p:txBody>
          <a:bodyPr wrap="squar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Performance Monitoring</a:t>
            </a:r>
            <a:endParaRPr lang="en-US" sz="2400" dirty="0"/>
          </a:p>
        </p:txBody>
      </p:sp>
      <p:sp>
        <p:nvSpPr>
          <p:cNvPr id="15" name="Text 12"/>
          <p:cNvSpPr/>
          <p:nvPr/>
        </p:nvSpPr>
        <p:spPr>
          <a:xfrm>
            <a:off x="7152323" y="6198513"/>
            <a:ext cx="2782729"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Continuously optimize app performance and stability.</a:t>
            </a:r>
            <a:endParaRPr lang="en-US" sz="1900" dirty="0"/>
          </a:p>
        </p:txBody>
      </p:sp>
      <p:sp>
        <p:nvSpPr>
          <p:cNvPr id="16" name="Shape 13"/>
          <p:cNvSpPr/>
          <p:nvPr/>
        </p:nvSpPr>
        <p:spPr>
          <a:xfrm>
            <a:off x="10181868" y="5279469"/>
            <a:ext cx="555308" cy="555308"/>
          </a:xfrm>
          <a:prstGeom prst="roundRect">
            <a:avLst>
              <a:gd name="adj" fmla="val 18669"/>
            </a:avLst>
          </a:prstGeom>
          <a:solidFill>
            <a:srgbClr val="003180"/>
          </a:solidFill>
          <a:ln w="15240">
            <a:solidFill>
              <a:srgbClr val="194A99"/>
            </a:solidFill>
            <a:prstDash val="solid"/>
          </a:ln>
        </p:spPr>
        <p:txBody>
          <a:bodyPr/>
          <a:lstStyle/>
          <a:p>
            <a:endParaRPr lang="en-US"/>
          </a:p>
        </p:txBody>
      </p:sp>
      <p:sp>
        <p:nvSpPr>
          <p:cNvPr id="17" name="Text 14"/>
          <p:cNvSpPr/>
          <p:nvPr/>
        </p:nvSpPr>
        <p:spPr>
          <a:xfrm>
            <a:off x="10340221" y="5371981"/>
            <a:ext cx="238482" cy="370284"/>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Merriweather" pitchFamily="34" charset="0"/>
                <a:ea typeface="Merriweather" pitchFamily="34" charset="-122"/>
                <a:cs typeface="Merriweather" pitchFamily="34" charset="-120"/>
              </a:rPr>
              <a:t>4</a:t>
            </a:r>
            <a:endParaRPr lang="en-US" sz="2900" dirty="0"/>
          </a:p>
        </p:txBody>
      </p:sp>
      <p:sp>
        <p:nvSpPr>
          <p:cNvPr id="18" name="Text 15"/>
          <p:cNvSpPr/>
          <p:nvPr/>
        </p:nvSpPr>
        <p:spPr>
          <a:xfrm>
            <a:off x="10983992" y="5279469"/>
            <a:ext cx="2782729"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Customer Support</a:t>
            </a:r>
            <a:endParaRPr lang="en-US" sz="2400" dirty="0"/>
          </a:p>
        </p:txBody>
      </p:sp>
      <p:sp>
        <p:nvSpPr>
          <p:cNvPr id="19" name="Text 16"/>
          <p:cNvSpPr/>
          <p:nvPr/>
        </p:nvSpPr>
        <p:spPr>
          <a:xfrm>
            <a:off x="10983992" y="5812988"/>
            <a:ext cx="2782729"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Provide timely assistance through multiple channels.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823460" cy="8229600"/>
          </a:xfrm>
          <a:prstGeom prst="rect">
            <a:avLst/>
          </a:prstGeom>
        </p:spPr>
      </p:pic>
      <p:sp>
        <p:nvSpPr>
          <p:cNvPr id="20" name="TextBox 10">
            <a:extLst>
              <a:ext uri="{FF2B5EF4-FFF2-40B4-BE49-F238E27FC236}">
                <a16:creationId xmlns:a16="http://schemas.microsoft.com/office/drawing/2014/main" id="{C29E478E-21E1-959A-AE7E-5965DBC94ADE}"/>
              </a:ext>
            </a:extLst>
          </p:cNvPr>
          <p:cNvSpPr txBox="1"/>
          <p:nvPr/>
        </p:nvSpPr>
        <p:spPr>
          <a:xfrm>
            <a:off x="6023610" y="1096932"/>
            <a:ext cx="7406640" cy="4539191"/>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00100" lvl="1" indent="-342900">
              <a:lnSpc>
                <a:spcPct val="150000"/>
              </a:lnSpc>
              <a:buFont typeface="Arial" panose="020B0604020202020204" pitchFamily="34" charset="0"/>
              <a:buChar char="•"/>
            </a:pPr>
            <a:r>
              <a:rPr lang="en-US" sz="2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Project Overview</a:t>
            </a:r>
          </a:p>
          <a:p>
            <a:pPr marL="800100" lvl="1" indent="-342900">
              <a:lnSpc>
                <a:spcPct val="150000"/>
              </a:lnSpc>
              <a:buFont typeface="Arial" panose="020B0604020202020204" pitchFamily="34" charset="0"/>
              <a:buChar char="•"/>
            </a:pPr>
            <a:r>
              <a:rPr lang="en-US" sz="2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Project Objective</a:t>
            </a:r>
          </a:p>
          <a:p>
            <a:pPr marL="800100" lvl="1" indent="-342900">
              <a:lnSpc>
                <a:spcPct val="150000"/>
              </a:lnSpc>
              <a:buFont typeface="Arial" panose="020B0604020202020204" pitchFamily="34" charset="0"/>
              <a:buChar char="•"/>
            </a:pPr>
            <a:r>
              <a:rPr lang="en-US" sz="2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Benefits of Using a WBS</a:t>
            </a:r>
          </a:p>
          <a:p>
            <a:pPr marL="800100" lvl="1" indent="-342900">
              <a:lnSpc>
                <a:spcPct val="150000"/>
              </a:lnSpc>
              <a:buFont typeface="Arial" panose="020B0604020202020204" pitchFamily="34" charset="0"/>
              <a:buChar char="•"/>
            </a:pPr>
            <a:r>
              <a:rPr lang="en-US" sz="2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Major Components </a:t>
            </a:r>
            <a:endParaRPr lang="en-US"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endParaRPr>
          </a:p>
          <a:p>
            <a:pPr marL="800100" lvl="1" indent="-342900">
              <a:lnSpc>
                <a:spcPct val="150000"/>
              </a:lnSpc>
              <a:buFont typeface="Arial" panose="020B0604020202020204" pitchFamily="34" charset="0"/>
              <a:buChar char="•"/>
            </a:pPr>
            <a:r>
              <a:rPr lang="en-US" sz="2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WBS Component Breakdown </a:t>
            </a:r>
          </a:p>
          <a:p>
            <a:pPr marL="800100" lvl="1" indent="-342900">
              <a:lnSpc>
                <a:spcPct val="150000"/>
              </a:lnSpc>
              <a:buFont typeface="Arial" panose="020B0604020202020204" pitchFamily="34" charset="0"/>
              <a:buChar char="•"/>
            </a:pPr>
            <a:r>
              <a:rPr lang="en-US" sz="2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Illustration of WBS </a:t>
            </a:r>
          </a:p>
          <a:p>
            <a:pPr marL="800100" lvl="1" indent="-342900">
              <a:lnSpc>
                <a:spcPct val="150000"/>
              </a:lnSpc>
              <a:buFont typeface="Arial" panose="020B0604020202020204" pitchFamily="34" charset="0"/>
              <a:buChar char="•"/>
            </a:pPr>
            <a:r>
              <a:rPr lang="en-US" sz="2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Q &amp; A</a:t>
            </a:r>
          </a:p>
        </p:txBody>
      </p:sp>
      <p:sp>
        <p:nvSpPr>
          <p:cNvPr id="21" name="TextBox 6">
            <a:extLst>
              <a:ext uri="{FF2B5EF4-FFF2-40B4-BE49-F238E27FC236}">
                <a16:creationId xmlns:a16="http://schemas.microsoft.com/office/drawing/2014/main" id="{B270FF8E-4B07-4FB8-9E81-7302C70AC0B5}"/>
              </a:ext>
            </a:extLst>
          </p:cNvPr>
          <p:cNvSpPr txBox="1"/>
          <p:nvPr/>
        </p:nvSpPr>
        <p:spPr>
          <a:xfrm>
            <a:off x="1243419" y="959692"/>
            <a:ext cx="2633802" cy="63402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sz="4400" b="1" dirty="0">
                <a:solidFill>
                  <a:schemeClr val="bg1"/>
                </a:solidFill>
                <a:latin typeface="Times New Roman" panose="02020603050405020304" pitchFamily="18" charset="0"/>
                <a:cs typeface="Times New Roman" panose="02020603050405020304" pitchFamily="18" charset="0"/>
              </a:rPr>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533644"/>
            <a:ext cx="7416403" cy="1542574"/>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Continuous Improvement Cycle</a:t>
            </a:r>
            <a:endParaRPr lang="en-US" sz="4850" dirty="0"/>
          </a:p>
        </p:txBody>
      </p:sp>
      <p:sp>
        <p:nvSpPr>
          <p:cNvPr id="4" name="Shape 1"/>
          <p:cNvSpPr/>
          <p:nvPr/>
        </p:nvSpPr>
        <p:spPr>
          <a:xfrm>
            <a:off x="863798" y="3446383"/>
            <a:ext cx="7416403" cy="3249454"/>
          </a:xfrm>
          <a:prstGeom prst="roundRect">
            <a:avLst>
              <a:gd name="adj" fmla="val 3190"/>
            </a:avLst>
          </a:prstGeom>
          <a:noFill/>
          <a:ln w="15240">
            <a:solidFill>
              <a:srgbClr val="FFFFFF">
                <a:alpha val="24000"/>
              </a:srgbClr>
            </a:solidFill>
            <a:prstDash val="solid"/>
          </a:ln>
        </p:spPr>
        <p:txBody>
          <a:bodyPr/>
          <a:lstStyle/>
          <a:p>
            <a:endParaRPr lang="en-US"/>
          </a:p>
        </p:txBody>
      </p:sp>
      <p:sp>
        <p:nvSpPr>
          <p:cNvPr id="5" name="Shape 2"/>
          <p:cNvSpPr/>
          <p:nvPr/>
        </p:nvSpPr>
        <p:spPr>
          <a:xfrm>
            <a:off x="879038" y="3461623"/>
            <a:ext cx="7385923" cy="706041"/>
          </a:xfrm>
          <a:prstGeom prst="rect">
            <a:avLst/>
          </a:prstGeom>
          <a:solidFill>
            <a:srgbClr val="FFFFFF">
              <a:alpha val="4000"/>
            </a:srgbClr>
          </a:solidFill>
          <a:ln/>
        </p:spPr>
        <p:txBody>
          <a:bodyPr/>
          <a:lstStyle/>
          <a:p>
            <a:endParaRPr lang="en-US"/>
          </a:p>
        </p:txBody>
      </p:sp>
      <p:sp>
        <p:nvSpPr>
          <p:cNvPr id="6" name="Text 3"/>
          <p:cNvSpPr/>
          <p:nvPr/>
        </p:nvSpPr>
        <p:spPr>
          <a:xfrm>
            <a:off x="1125855" y="3617238"/>
            <a:ext cx="3195518"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Collect User Feedback</a:t>
            </a:r>
            <a:endParaRPr lang="en-US" sz="1900" dirty="0"/>
          </a:p>
        </p:txBody>
      </p:sp>
      <p:sp>
        <p:nvSpPr>
          <p:cNvPr id="7" name="Text 4"/>
          <p:cNvSpPr/>
          <p:nvPr/>
        </p:nvSpPr>
        <p:spPr>
          <a:xfrm>
            <a:off x="4822627" y="3617238"/>
            <a:ext cx="3195518"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Analyze Usage Data</a:t>
            </a:r>
            <a:endParaRPr lang="en-US" sz="1900" dirty="0"/>
          </a:p>
        </p:txBody>
      </p:sp>
      <p:sp>
        <p:nvSpPr>
          <p:cNvPr id="8" name="Shape 5"/>
          <p:cNvSpPr/>
          <p:nvPr/>
        </p:nvSpPr>
        <p:spPr>
          <a:xfrm>
            <a:off x="879038" y="4167664"/>
            <a:ext cx="7385923" cy="1100852"/>
          </a:xfrm>
          <a:prstGeom prst="rect">
            <a:avLst/>
          </a:prstGeom>
          <a:solidFill>
            <a:srgbClr val="000000">
              <a:alpha val="4000"/>
            </a:srgbClr>
          </a:solidFill>
          <a:ln/>
        </p:spPr>
        <p:txBody>
          <a:bodyPr/>
          <a:lstStyle/>
          <a:p>
            <a:endParaRPr lang="en-US"/>
          </a:p>
        </p:txBody>
      </p:sp>
      <p:sp>
        <p:nvSpPr>
          <p:cNvPr id="9" name="Text 6"/>
          <p:cNvSpPr/>
          <p:nvPr/>
        </p:nvSpPr>
        <p:spPr>
          <a:xfrm>
            <a:off x="1125855" y="4323278"/>
            <a:ext cx="3195518"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Identify Improvement Areas</a:t>
            </a:r>
            <a:endParaRPr lang="en-US" sz="1900" dirty="0"/>
          </a:p>
        </p:txBody>
      </p:sp>
      <p:sp>
        <p:nvSpPr>
          <p:cNvPr id="10" name="Text 7"/>
          <p:cNvSpPr/>
          <p:nvPr/>
        </p:nvSpPr>
        <p:spPr>
          <a:xfrm>
            <a:off x="4822627" y="4323278"/>
            <a:ext cx="3195518"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Prioritize Updates</a:t>
            </a:r>
            <a:endParaRPr lang="en-US" sz="1900" dirty="0"/>
          </a:p>
        </p:txBody>
      </p:sp>
      <p:sp>
        <p:nvSpPr>
          <p:cNvPr id="11" name="Shape 8"/>
          <p:cNvSpPr/>
          <p:nvPr/>
        </p:nvSpPr>
        <p:spPr>
          <a:xfrm>
            <a:off x="879038" y="5268516"/>
            <a:ext cx="7385923" cy="706041"/>
          </a:xfrm>
          <a:prstGeom prst="rect">
            <a:avLst/>
          </a:prstGeom>
          <a:solidFill>
            <a:srgbClr val="FFFFFF">
              <a:alpha val="4000"/>
            </a:srgbClr>
          </a:solidFill>
          <a:ln/>
        </p:spPr>
        <p:txBody>
          <a:bodyPr/>
          <a:lstStyle/>
          <a:p>
            <a:endParaRPr lang="en-US"/>
          </a:p>
        </p:txBody>
      </p:sp>
      <p:sp>
        <p:nvSpPr>
          <p:cNvPr id="12" name="Text 9"/>
          <p:cNvSpPr/>
          <p:nvPr/>
        </p:nvSpPr>
        <p:spPr>
          <a:xfrm>
            <a:off x="1125855" y="5424130"/>
            <a:ext cx="3195518"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Develop Enhancements</a:t>
            </a:r>
            <a:endParaRPr lang="en-US" sz="1900" dirty="0"/>
          </a:p>
        </p:txBody>
      </p:sp>
      <p:sp>
        <p:nvSpPr>
          <p:cNvPr id="13" name="Text 10"/>
          <p:cNvSpPr/>
          <p:nvPr/>
        </p:nvSpPr>
        <p:spPr>
          <a:xfrm>
            <a:off x="4822627" y="5424130"/>
            <a:ext cx="3195518"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Test New Features</a:t>
            </a:r>
            <a:endParaRPr lang="en-US" sz="1900" dirty="0"/>
          </a:p>
        </p:txBody>
      </p:sp>
      <p:sp>
        <p:nvSpPr>
          <p:cNvPr id="14" name="Shape 11"/>
          <p:cNvSpPr/>
          <p:nvPr/>
        </p:nvSpPr>
        <p:spPr>
          <a:xfrm>
            <a:off x="879038" y="5974556"/>
            <a:ext cx="7385923" cy="706041"/>
          </a:xfrm>
          <a:prstGeom prst="rect">
            <a:avLst/>
          </a:prstGeom>
          <a:solidFill>
            <a:srgbClr val="000000">
              <a:alpha val="4000"/>
            </a:srgbClr>
          </a:solidFill>
          <a:ln/>
        </p:spPr>
        <p:txBody>
          <a:bodyPr/>
          <a:lstStyle/>
          <a:p>
            <a:endParaRPr lang="en-US"/>
          </a:p>
        </p:txBody>
      </p:sp>
      <p:sp>
        <p:nvSpPr>
          <p:cNvPr id="15" name="Text 12"/>
          <p:cNvSpPr/>
          <p:nvPr/>
        </p:nvSpPr>
        <p:spPr>
          <a:xfrm>
            <a:off x="1125855" y="6130171"/>
            <a:ext cx="3195518"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Release Updates</a:t>
            </a:r>
            <a:endParaRPr lang="en-US" sz="1900" dirty="0"/>
          </a:p>
        </p:txBody>
      </p:sp>
      <p:sp>
        <p:nvSpPr>
          <p:cNvPr id="16" name="Text 13"/>
          <p:cNvSpPr/>
          <p:nvPr/>
        </p:nvSpPr>
        <p:spPr>
          <a:xfrm>
            <a:off x="4822627" y="6130171"/>
            <a:ext cx="3195518"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Monitor Impact</a:t>
            </a:r>
            <a:endParaRPr lang="en-US" sz="1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BE6269-A939-B1F9-7945-37A6A5503270}"/>
              </a:ext>
            </a:extLst>
          </p:cNvPr>
          <p:cNvPicPr>
            <a:picLocks noChangeAspect="1"/>
          </p:cNvPicPr>
          <p:nvPr/>
        </p:nvPicPr>
        <p:blipFill>
          <a:blip r:embed="rId2"/>
          <a:stretch>
            <a:fillRect/>
          </a:stretch>
        </p:blipFill>
        <p:spPr>
          <a:xfrm>
            <a:off x="1928812" y="1309687"/>
            <a:ext cx="10772775" cy="5610225"/>
          </a:xfrm>
          <a:prstGeom prst="rect">
            <a:avLst/>
          </a:prstGeom>
        </p:spPr>
      </p:pic>
    </p:spTree>
    <p:extLst>
      <p:ext uri="{BB962C8B-B14F-4D97-AF65-F5344CB8AC3E}">
        <p14:creationId xmlns:p14="http://schemas.microsoft.com/office/powerpoint/2010/main" val="3527779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751558" y="2571750"/>
            <a:ext cx="7415927" cy="1543050"/>
          </a:xfrm>
          <a:prstGeom prst="rect">
            <a:avLst/>
          </a:prstGeom>
          <a:noFill/>
          <a:ln/>
        </p:spPr>
        <p:txBody>
          <a:bodyPr wrap="square" lIns="0" tIns="0" rIns="0" bIns="0" rtlCol="0" anchor="t"/>
          <a:lstStyle/>
          <a:p>
            <a:pPr marL="0" indent="0">
              <a:lnSpc>
                <a:spcPts val="6050"/>
              </a:lnSpc>
              <a:buNone/>
            </a:pPr>
            <a:r>
              <a:rPr lang="en-US" sz="4850" dirty="0">
                <a:solidFill>
                  <a:srgbClr val="F2F0F4"/>
                </a:solidFill>
                <a:latin typeface="Montserrat" pitchFamily="34" charset="0"/>
              </a:rPr>
              <a:t>			Q &amp; A</a:t>
            </a:r>
            <a:endParaRPr lang="en-US" sz="48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3346371"/>
            <a:ext cx="6172200"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Thank You</a:t>
            </a:r>
            <a:endParaRPr lang="en-US" sz="4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6D57BB28-E089-3187-A473-1733CCDD6B91}"/>
              </a:ext>
            </a:extLst>
          </p:cNvPr>
          <p:cNvSpPr/>
          <p:nvPr/>
        </p:nvSpPr>
        <p:spPr>
          <a:xfrm>
            <a:off x="6360049" y="475390"/>
            <a:ext cx="6172200" cy="771525"/>
          </a:xfrm>
          <a:prstGeom prst="rect">
            <a:avLst/>
          </a:prstGeom>
          <a:noFill/>
          <a:ln/>
        </p:spPr>
        <p:txBody>
          <a:bodyPr wrap="none" lIns="0" tIns="0" rIns="0" bIns="0" rtlCol="0" anchor="t"/>
          <a:lstStyle/>
          <a:p>
            <a:pPr marL="0" indent="0">
              <a:lnSpc>
                <a:spcPts val="6050"/>
              </a:lnSpc>
              <a:buNone/>
            </a:pPr>
            <a:r>
              <a:rPr lang="en-US" sz="4400" dirty="0">
                <a:solidFill>
                  <a:srgbClr val="F2F0F4"/>
                </a:solidFill>
                <a:latin typeface="Times New Roman" panose="02020603050405020304" pitchFamily="18" charset="0"/>
                <a:ea typeface="Roboto Medium" panose="02000000000000000000" pitchFamily="2" charset="0"/>
                <a:cs typeface="Times New Roman" panose="02020603050405020304" pitchFamily="18" charset="0"/>
              </a:rPr>
              <a:t>Project Overview</a:t>
            </a:r>
            <a:endParaRPr lang="en-US" sz="4400" dirty="0">
              <a:latin typeface="Times New Roman" panose="02020603050405020304" pitchFamily="18" charset="0"/>
              <a:ea typeface="Roboto Medium" panose="02000000000000000000" pitchFamily="2" charset="0"/>
              <a:cs typeface="Times New Roman" panose="02020603050405020304" pitchFamily="18" charset="0"/>
            </a:endParaRPr>
          </a:p>
        </p:txBody>
      </p:sp>
      <p:sp>
        <p:nvSpPr>
          <p:cNvPr id="4" name="Text 1">
            <a:extLst>
              <a:ext uri="{FF2B5EF4-FFF2-40B4-BE49-F238E27FC236}">
                <a16:creationId xmlns:a16="http://schemas.microsoft.com/office/drawing/2014/main" id="{6358A011-EC1B-F54D-EFE4-766B11515E9D}"/>
              </a:ext>
            </a:extLst>
          </p:cNvPr>
          <p:cNvSpPr/>
          <p:nvPr/>
        </p:nvSpPr>
        <p:spPr>
          <a:xfrm>
            <a:off x="4046220" y="2020253"/>
            <a:ext cx="10429801" cy="5442868"/>
          </a:xfrm>
          <a:prstGeom prst="rect">
            <a:avLst/>
          </a:prstGeom>
          <a:noFill/>
          <a:ln/>
        </p:spPr>
        <p:txBody>
          <a:bodyPr wrap="square" lIns="0" tIns="0" rIns="0" bIns="0" rtlCol="0" anchor="t"/>
          <a:lstStyle/>
          <a:p>
            <a:pPr marL="342900" indent="-342900">
              <a:lnSpc>
                <a:spcPts val="3100"/>
              </a:lnSpc>
              <a:buFont typeface="Wingdings" panose="05000000000000000000" pitchFamily="2" charset="2"/>
              <a:buChar char="Ø"/>
            </a:pPr>
            <a:r>
              <a:rPr lang="en-US" sz="2200" dirty="0">
                <a:solidFill>
                  <a:srgbClr val="DCD7E5"/>
                </a:solidFill>
                <a:latin typeface="Times New Roman" panose="02020603050405020304" pitchFamily="18" charset="0"/>
                <a:ea typeface="Heebo" pitchFamily="34" charset="-122"/>
                <a:cs typeface="Times New Roman" panose="02020603050405020304" pitchFamily="18" charset="0"/>
              </a:rPr>
              <a:t>The purpose of the HSBC global digital banking platform overhaul is to transform and modernize HSBC’s digital banking infrastructure to enhance customer satisfaction, fortify security, and optimize operational efficiency. This initiative is crucial for maintaining HSBC’s position as a leader in digital banking and adapting to evolving market demands and regulatory requirements. </a:t>
            </a:r>
          </a:p>
          <a:p>
            <a:pPr marL="342900" indent="-342900">
              <a:lnSpc>
                <a:spcPts val="3100"/>
              </a:lnSpc>
              <a:buFont typeface="Wingdings" panose="05000000000000000000" pitchFamily="2" charset="2"/>
              <a:buChar char="Ø"/>
            </a:pPr>
            <a:endParaRPr lang="en-US" sz="2200" dirty="0">
              <a:solidFill>
                <a:srgbClr val="DCD7E5"/>
              </a:solidFill>
              <a:latin typeface="Times New Roman" panose="02020603050405020304" pitchFamily="18" charset="0"/>
              <a:ea typeface="Heebo" pitchFamily="34" charset="-122"/>
              <a:cs typeface="Times New Roman" panose="02020603050405020304" pitchFamily="18" charset="0"/>
            </a:endParaRPr>
          </a:p>
          <a:p>
            <a:pPr marL="342900" indent="-342900">
              <a:lnSpc>
                <a:spcPts val="3100"/>
              </a:lnSpc>
              <a:buFont typeface="Wingdings" panose="05000000000000000000" pitchFamily="2" charset="2"/>
              <a:buChar char="Ø"/>
            </a:pPr>
            <a:r>
              <a:rPr lang="en-US" sz="2200" dirty="0">
                <a:solidFill>
                  <a:srgbClr val="DCD7E5"/>
                </a:solidFill>
                <a:latin typeface="Times New Roman" panose="02020603050405020304" pitchFamily="18" charset="0"/>
                <a:ea typeface="Heebo" pitchFamily="34" charset="-122"/>
                <a:cs typeface="Times New Roman" panose="02020603050405020304" pitchFamily="18" charset="0"/>
              </a:rPr>
              <a:t>Project Sponsor: Global Head of Digital Banking.</a:t>
            </a:r>
          </a:p>
          <a:p>
            <a:pPr>
              <a:lnSpc>
                <a:spcPts val="3100"/>
              </a:lnSpc>
            </a:pPr>
            <a:endParaRPr lang="en-US" sz="2200" dirty="0">
              <a:solidFill>
                <a:srgbClr val="DCD7E5"/>
              </a:solidFill>
              <a:latin typeface="Heebo" pitchFamily="34" charset="0"/>
              <a:ea typeface="Heebo" pitchFamily="34" charset="-122"/>
              <a:cs typeface="Heebo" pitchFamily="34" charset="-120"/>
            </a:endParaRPr>
          </a:p>
          <a:p>
            <a:pPr marL="0" indent="0">
              <a:lnSpc>
                <a:spcPts val="3100"/>
              </a:lnSpc>
              <a:buNone/>
            </a:pPr>
            <a:r>
              <a:rPr lang="en-US" sz="1900" dirty="0">
                <a:solidFill>
                  <a:srgbClr val="DCD7E5"/>
                </a:solidFill>
                <a:latin typeface="Heebo" pitchFamily="34" charset="0"/>
                <a:ea typeface="Heebo" pitchFamily="34" charset="-122"/>
                <a:cs typeface="Heebo" pitchFamily="34" charset="-120"/>
              </a:rPr>
              <a:t>             </a:t>
            </a:r>
          </a:p>
        </p:txBody>
      </p:sp>
      <p:pic>
        <p:nvPicPr>
          <p:cNvPr id="5" name="Image 0" descr="preencoded.png">
            <a:extLst>
              <a:ext uri="{FF2B5EF4-FFF2-40B4-BE49-F238E27FC236}">
                <a16:creationId xmlns:a16="http://schemas.microsoft.com/office/drawing/2014/main" id="{766D9698-6F1D-7CD1-C5EA-82BA70EA3C7E}"/>
              </a:ext>
            </a:extLst>
          </p:cNvPr>
          <p:cNvPicPr>
            <a:picLocks noChangeAspect="1"/>
          </p:cNvPicPr>
          <p:nvPr/>
        </p:nvPicPr>
        <p:blipFill>
          <a:blip r:embed="rId3"/>
          <a:stretch>
            <a:fillRect/>
          </a:stretch>
        </p:blipFill>
        <p:spPr>
          <a:xfrm>
            <a:off x="0" y="0"/>
            <a:ext cx="3920490" cy="8229600"/>
          </a:xfrm>
          <a:prstGeom prst="rect">
            <a:avLst/>
          </a:prstGeom>
        </p:spPr>
      </p:pic>
    </p:spTree>
    <p:extLst>
      <p:ext uri="{BB962C8B-B14F-4D97-AF65-F5344CB8AC3E}">
        <p14:creationId xmlns:p14="http://schemas.microsoft.com/office/powerpoint/2010/main" val="3940422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0">
            <a:extLst>
              <a:ext uri="{FF2B5EF4-FFF2-40B4-BE49-F238E27FC236}">
                <a16:creationId xmlns:a16="http://schemas.microsoft.com/office/drawing/2014/main" id="{BD94CD71-C4FD-5EE9-7EF6-3684AA94D876}"/>
              </a:ext>
            </a:extLst>
          </p:cNvPr>
          <p:cNvSpPr/>
          <p:nvPr/>
        </p:nvSpPr>
        <p:spPr>
          <a:xfrm>
            <a:off x="1549361" y="181867"/>
            <a:ext cx="6172200" cy="771525"/>
          </a:xfrm>
          <a:prstGeom prst="rect">
            <a:avLst/>
          </a:prstGeom>
          <a:noFill/>
          <a:ln/>
        </p:spPr>
        <p:txBody>
          <a:bodyPr wrap="none" lIns="0" tIns="0" rIns="0" bIns="0" rtlCol="0" anchor="t"/>
          <a:lstStyle/>
          <a:p>
            <a:pPr marL="0" indent="0">
              <a:lnSpc>
                <a:spcPts val="6050"/>
              </a:lnSpc>
              <a:buNone/>
            </a:pPr>
            <a:r>
              <a:rPr lang="en-US" sz="4800" dirty="0">
                <a:solidFill>
                  <a:srgbClr val="F2F0F4"/>
                </a:solidFill>
                <a:latin typeface="Times New Roman" panose="02020603050405020304" pitchFamily="18" charset="0"/>
                <a:ea typeface="Montserrat" pitchFamily="34" charset="-122"/>
                <a:cs typeface="Times New Roman" panose="02020603050405020304" pitchFamily="18" charset="0"/>
              </a:rPr>
              <a:t>Project Objective</a:t>
            </a:r>
            <a:endParaRPr lang="en-US" sz="4800" dirty="0">
              <a:latin typeface="Times New Roman" panose="02020603050405020304" pitchFamily="18" charset="0"/>
              <a:cs typeface="Times New Roman" panose="02020603050405020304" pitchFamily="18" charset="0"/>
            </a:endParaRPr>
          </a:p>
        </p:txBody>
      </p:sp>
      <p:sp>
        <p:nvSpPr>
          <p:cNvPr id="21" name="Text 3">
            <a:extLst>
              <a:ext uri="{FF2B5EF4-FFF2-40B4-BE49-F238E27FC236}">
                <a16:creationId xmlns:a16="http://schemas.microsoft.com/office/drawing/2014/main" id="{A5BD4B7A-0E29-632E-D846-4E066210A20B}"/>
              </a:ext>
            </a:extLst>
          </p:cNvPr>
          <p:cNvSpPr/>
          <p:nvPr/>
        </p:nvSpPr>
        <p:spPr>
          <a:xfrm>
            <a:off x="1940600" y="1413605"/>
            <a:ext cx="4714637" cy="385763"/>
          </a:xfrm>
          <a:prstGeom prst="rect">
            <a:avLst/>
          </a:prstGeom>
          <a:noFill/>
          <a:ln/>
        </p:spPr>
        <p:txBody>
          <a:bodyPr wrap="non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Enhance Customer Experience</a:t>
            </a:r>
          </a:p>
        </p:txBody>
      </p:sp>
      <p:sp>
        <p:nvSpPr>
          <p:cNvPr id="22" name="Text 4">
            <a:extLst>
              <a:ext uri="{FF2B5EF4-FFF2-40B4-BE49-F238E27FC236}">
                <a16:creationId xmlns:a16="http://schemas.microsoft.com/office/drawing/2014/main" id="{9D53A951-4F09-C2DC-012E-CFED1D0D3F7B}"/>
              </a:ext>
            </a:extLst>
          </p:cNvPr>
          <p:cNvSpPr/>
          <p:nvPr/>
        </p:nvSpPr>
        <p:spPr>
          <a:xfrm>
            <a:off x="1940600" y="1799368"/>
            <a:ext cx="6753325" cy="1161068"/>
          </a:xfrm>
          <a:prstGeom prst="rect">
            <a:avLst/>
          </a:prstGeom>
          <a:noFill/>
          <a:ln/>
        </p:spPr>
        <p:txBody>
          <a:bodyPr wrap="none" lIns="0" tIns="0" rIns="0" bIns="0" rtlCol="0" anchor="t"/>
          <a:lstStyle/>
          <a:p>
            <a:pPr marL="0" indent="0">
              <a:lnSpc>
                <a:spcPts val="3100"/>
              </a:lnSpc>
              <a:buNone/>
            </a:pPr>
            <a:r>
              <a:rPr lang="en-US" dirty="0">
                <a:solidFill>
                  <a:srgbClr val="DCD7E5"/>
                </a:solidFill>
                <a:latin typeface="Heebo" pitchFamily="34" charset="0"/>
                <a:ea typeface="Heebo" pitchFamily="34" charset="-122"/>
                <a:cs typeface="Heebo" pitchFamily="34" charset="-120"/>
              </a:rPr>
              <a:t>Improve UX for accessible digital banking platform to exceed </a:t>
            </a:r>
          </a:p>
          <a:p>
            <a:pPr marL="0" indent="0">
              <a:lnSpc>
                <a:spcPts val="3100"/>
              </a:lnSpc>
              <a:buNone/>
            </a:pPr>
            <a:r>
              <a:rPr lang="en-US" dirty="0">
                <a:solidFill>
                  <a:srgbClr val="DCD7E5"/>
                </a:solidFill>
                <a:latin typeface="Heebo" pitchFamily="34" charset="0"/>
                <a:ea typeface="Heebo" pitchFamily="34" charset="-122"/>
                <a:cs typeface="Heebo" pitchFamily="34" charset="-120"/>
              </a:rPr>
              <a:t>customer expectations globally.</a:t>
            </a:r>
          </a:p>
        </p:txBody>
      </p:sp>
      <p:sp>
        <p:nvSpPr>
          <p:cNvPr id="23" name="Text 7">
            <a:extLst>
              <a:ext uri="{FF2B5EF4-FFF2-40B4-BE49-F238E27FC236}">
                <a16:creationId xmlns:a16="http://schemas.microsoft.com/office/drawing/2014/main" id="{011F8F92-6D10-1BBE-A468-419747FB7241}"/>
              </a:ext>
            </a:extLst>
          </p:cNvPr>
          <p:cNvSpPr/>
          <p:nvPr/>
        </p:nvSpPr>
        <p:spPr>
          <a:xfrm>
            <a:off x="1940600" y="298590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Boost Security</a:t>
            </a:r>
          </a:p>
        </p:txBody>
      </p:sp>
      <p:sp>
        <p:nvSpPr>
          <p:cNvPr id="24" name="TextBox 23">
            <a:extLst>
              <a:ext uri="{FF2B5EF4-FFF2-40B4-BE49-F238E27FC236}">
                <a16:creationId xmlns:a16="http://schemas.microsoft.com/office/drawing/2014/main" id="{8F6E6E8D-2A56-AF29-9EF2-B07CD7EDA72C}"/>
              </a:ext>
            </a:extLst>
          </p:cNvPr>
          <p:cNvSpPr txBox="1"/>
          <p:nvPr/>
        </p:nvSpPr>
        <p:spPr>
          <a:xfrm>
            <a:off x="1846525" y="3341509"/>
            <a:ext cx="7315200" cy="1254831"/>
          </a:xfrm>
          <a:prstGeom prst="rect">
            <a:avLst/>
          </a:prstGeom>
          <a:noFill/>
        </p:spPr>
        <p:txBody>
          <a:bodyPr wrap="square">
            <a:spAutoFit/>
          </a:bodyPr>
          <a:lstStyle/>
          <a:p>
            <a:pPr>
              <a:lnSpc>
                <a:spcPts val="3100"/>
              </a:lnSpc>
            </a:pPr>
            <a:r>
              <a:rPr lang="en-US" sz="1800" dirty="0">
                <a:solidFill>
                  <a:srgbClr val="DCD7E5"/>
                </a:solidFill>
                <a:latin typeface="Heebo" pitchFamily="34" charset="0"/>
                <a:ea typeface="Heebo" pitchFamily="34" charset="-122"/>
                <a:cs typeface="Heebo" pitchFamily="34" charset="-120"/>
              </a:rPr>
              <a:t>Implement advanced security to safeguard data, transactions, and privacy, ensuring global regulatory compliance.</a:t>
            </a:r>
          </a:p>
          <a:p>
            <a:pPr>
              <a:lnSpc>
                <a:spcPts val="3100"/>
              </a:lnSpc>
            </a:pPr>
            <a:endParaRPr lang="en-US" sz="1800" dirty="0">
              <a:solidFill>
                <a:srgbClr val="DCD7E5"/>
              </a:solidFill>
              <a:latin typeface="Heebo" pitchFamily="34" charset="0"/>
              <a:ea typeface="Heebo" pitchFamily="34" charset="-122"/>
              <a:cs typeface="Heebo" pitchFamily="34" charset="-120"/>
            </a:endParaRPr>
          </a:p>
        </p:txBody>
      </p:sp>
      <p:sp>
        <p:nvSpPr>
          <p:cNvPr id="25" name="Text 11">
            <a:extLst>
              <a:ext uri="{FF2B5EF4-FFF2-40B4-BE49-F238E27FC236}">
                <a16:creationId xmlns:a16="http://schemas.microsoft.com/office/drawing/2014/main" id="{C7ED4F59-FC7E-4343-C3AF-93EA7832C9EB}"/>
              </a:ext>
            </a:extLst>
          </p:cNvPr>
          <p:cNvSpPr/>
          <p:nvPr/>
        </p:nvSpPr>
        <p:spPr>
          <a:xfrm>
            <a:off x="1940600" y="4576213"/>
            <a:ext cx="3409593" cy="385763"/>
          </a:xfrm>
          <a:prstGeom prst="rect">
            <a:avLst/>
          </a:prstGeom>
          <a:noFill/>
          <a:ln/>
        </p:spPr>
        <p:txBody>
          <a:bodyPr wrap="non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Streamline Operations</a:t>
            </a:r>
          </a:p>
        </p:txBody>
      </p:sp>
      <p:sp>
        <p:nvSpPr>
          <p:cNvPr id="26" name="TextBox 25">
            <a:extLst>
              <a:ext uri="{FF2B5EF4-FFF2-40B4-BE49-F238E27FC236}">
                <a16:creationId xmlns:a16="http://schemas.microsoft.com/office/drawing/2014/main" id="{54D40DD0-CD9E-E8F7-933F-126D2404C442}"/>
              </a:ext>
            </a:extLst>
          </p:cNvPr>
          <p:cNvSpPr txBox="1"/>
          <p:nvPr/>
        </p:nvSpPr>
        <p:spPr>
          <a:xfrm>
            <a:off x="1846525" y="4913809"/>
            <a:ext cx="7315200" cy="857286"/>
          </a:xfrm>
          <a:prstGeom prst="rect">
            <a:avLst/>
          </a:prstGeom>
          <a:noFill/>
        </p:spPr>
        <p:txBody>
          <a:bodyPr wrap="square">
            <a:spAutoFit/>
          </a:bodyPr>
          <a:lstStyle/>
          <a:p>
            <a:pPr>
              <a:lnSpc>
                <a:spcPts val="3100"/>
              </a:lnSpc>
            </a:pPr>
            <a:r>
              <a:rPr lang="en-US" sz="1800" dirty="0">
                <a:solidFill>
                  <a:srgbClr val="DCD7E5"/>
                </a:solidFill>
                <a:latin typeface="Heebo" pitchFamily="34" charset="0"/>
                <a:ea typeface="Heebo" pitchFamily="34" charset="-122"/>
                <a:cs typeface="Heebo" pitchFamily="34" charset="-120"/>
              </a:rPr>
              <a:t>operations to boost efficiency, reduce redundancies, and ensure smooth customer account migration without disruptions</a:t>
            </a:r>
          </a:p>
        </p:txBody>
      </p:sp>
      <p:sp>
        <p:nvSpPr>
          <p:cNvPr id="27" name="Text 11">
            <a:extLst>
              <a:ext uri="{FF2B5EF4-FFF2-40B4-BE49-F238E27FC236}">
                <a16:creationId xmlns:a16="http://schemas.microsoft.com/office/drawing/2014/main" id="{B54002D9-BB1B-CC1B-139B-6594E63D363F}"/>
              </a:ext>
            </a:extLst>
          </p:cNvPr>
          <p:cNvSpPr/>
          <p:nvPr/>
        </p:nvSpPr>
        <p:spPr>
          <a:xfrm>
            <a:off x="1846525" y="5979784"/>
            <a:ext cx="3409593" cy="385763"/>
          </a:xfrm>
          <a:prstGeom prst="rect">
            <a:avLst/>
          </a:prstGeom>
          <a:noFill/>
          <a:ln/>
        </p:spPr>
        <p:txBody>
          <a:bodyPr wrap="non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Ensure Compliance</a:t>
            </a:r>
          </a:p>
        </p:txBody>
      </p:sp>
      <p:sp>
        <p:nvSpPr>
          <p:cNvPr id="28" name="TextBox 27">
            <a:extLst>
              <a:ext uri="{FF2B5EF4-FFF2-40B4-BE49-F238E27FC236}">
                <a16:creationId xmlns:a16="http://schemas.microsoft.com/office/drawing/2014/main" id="{5DECF2C1-6F4B-AA0F-FD98-2C3043D108DA}"/>
              </a:ext>
            </a:extLst>
          </p:cNvPr>
          <p:cNvSpPr txBox="1"/>
          <p:nvPr/>
        </p:nvSpPr>
        <p:spPr>
          <a:xfrm>
            <a:off x="1846525" y="6354236"/>
            <a:ext cx="7315200" cy="857286"/>
          </a:xfrm>
          <a:prstGeom prst="rect">
            <a:avLst/>
          </a:prstGeom>
          <a:noFill/>
        </p:spPr>
        <p:txBody>
          <a:bodyPr wrap="square">
            <a:spAutoFit/>
          </a:bodyPr>
          <a:lstStyle/>
          <a:p>
            <a:pPr>
              <a:lnSpc>
                <a:spcPts val="3100"/>
              </a:lnSpc>
            </a:pPr>
            <a:r>
              <a:rPr lang="en-US" sz="1800" dirty="0">
                <a:solidFill>
                  <a:srgbClr val="DCD7E5"/>
                </a:solidFill>
                <a:latin typeface="Heebo" pitchFamily="34" charset="0"/>
                <a:ea typeface="Heebo" pitchFamily="34" charset="-122"/>
                <a:cs typeface="Heebo" pitchFamily="34" charset="-120"/>
              </a:rPr>
              <a:t>Ensure compliance with international regulations and standards throughout the project and beyond.</a:t>
            </a:r>
          </a:p>
        </p:txBody>
      </p:sp>
      <p:sp>
        <p:nvSpPr>
          <p:cNvPr id="29" name="Shape 1">
            <a:extLst>
              <a:ext uri="{FF2B5EF4-FFF2-40B4-BE49-F238E27FC236}">
                <a16:creationId xmlns:a16="http://schemas.microsoft.com/office/drawing/2014/main" id="{33A276CB-46D0-6210-BBA2-CC06F63390D2}"/>
              </a:ext>
            </a:extLst>
          </p:cNvPr>
          <p:cNvSpPr/>
          <p:nvPr/>
        </p:nvSpPr>
        <p:spPr>
          <a:xfrm>
            <a:off x="759500" y="1414200"/>
            <a:ext cx="510302" cy="510302"/>
          </a:xfrm>
          <a:prstGeom prst="roundRect">
            <a:avLst>
              <a:gd name="adj" fmla="val 18669"/>
            </a:avLst>
          </a:prstGeom>
          <a:solidFill>
            <a:srgbClr val="182567"/>
          </a:solidFill>
          <a:ln w="7620">
            <a:solidFill>
              <a:srgbClr val="313E80"/>
            </a:solidFill>
            <a:prstDash val="solid"/>
          </a:ln>
        </p:spPr>
        <p:txBody>
          <a:bodyPr/>
          <a:lstStyle/>
          <a:p>
            <a:endParaRPr lang="en-US"/>
          </a:p>
        </p:txBody>
      </p:sp>
      <p:sp>
        <p:nvSpPr>
          <p:cNvPr id="30" name="Shape 1">
            <a:extLst>
              <a:ext uri="{FF2B5EF4-FFF2-40B4-BE49-F238E27FC236}">
                <a16:creationId xmlns:a16="http://schemas.microsoft.com/office/drawing/2014/main" id="{19E73FBE-FF5E-7B90-5934-7D707925D43B}"/>
              </a:ext>
            </a:extLst>
          </p:cNvPr>
          <p:cNvSpPr/>
          <p:nvPr/>
        </p:nvSpPr>
        <p:spPr>
          <a:xfrm>
            <a:off x="759500" y="2985905"/>
            <a:ext cx="510302" cy="510302"/>
          </a:xfrm>
          <a:prstGeom prst="roundRect">
            <a:avLst>
              <a:gd name="adj" fmla="val 18669"/>
            </a:avLst>
          </a:prstGeom>
          <a:solidFill>
            <a:srgbClr val="182567"/>
          </a:solidFill>
          <a:ln w="7620">
            <a:solidFill>
              <a:srgbClr val="313E80"/>
            </a:solidFill>
            <a:prstDash val="solid"/>
          </a:ln>
        </p:spPr>
        <p:txBody>
          <a:bodyPr/>
          <a:lstStyle/>
          <a:p>
            <a:endParaRPr lang="en-US"/>
          </a:p>
        </p:txBody>
      </p:sp>
      <p:sp>
        <p:nvSpPr>
          <p:cNvPr id="31" name="Shape 1">
            <a:extLst>
              <a:ext uri="{FF2B5EF4-FFF2-40B4-BE49-F238E27FC236}">
                <a16:creationId xmlns:a16="http://schemas.microsoft.com/office/drawing/2014/main" id="{7F05E4CA-356E-10BB-05A5-31685BB2371E}"/>
              </a:ext>
            </a:extLst>
          </p:cNvPr>
          <p:cNvSpPr/>
          <p:nvPr/>
        </p:nvSpPr>
        <p:spPr>
          <a:xfrm>
            <a:off x="759500" y="4576213"/>
            <a:ext cx="510302" cy="510302"/>
          </a:xfrm>
          <a:prstGeom prst="roundRect">
            <a:avLst>
              <a:gd name="adj" fmla="val 18669"/>
            </a:avLst>
          </a:prstGeom>
          <a:solidFill>
            <a:srgbClr val="182567"/>
          </a:solidFill>
          <a:ln w="7620">
            <a:solidFill>
              <a:srgbClr val="313E80"/>
            </a:solidFill>
            <a:prstDash val="solid"/>
          </a:ln>
        </p:spPr>
        <p:txBody>
          <a:bodyPr/>
          <a:lstStyle/>
          <a:p>
            <a:endParaRPr lang="en-US"/>
          </a:p>
        </p:txBody>
      </p:sp>
      <p:sp>
        <p:nvSpPr>
          <p:cNvPr id="32" name="Shape 1">
            <a:extLst>
              <a:ext uri="{FF2B5EF4-FFF2-40B4-BE49-F238E27FC236}">
                <a16:creationId xmlns:a16="http://schemas.microsoft.com/office/drawing/2014/main" id="{E3A67872-7AB9-26B1-69C7-7E838A96D7AD}"/>
              </a:ext>
            </a:extLst>
          </p:cNvPr>
          <p:cNvSpPr/>
          <p:nvPr/>
        </p:nvSpPr>
        <p:spPr>
          <a:xfrm>
            <a:off x="759500" y="5979784"/>
            <a:ext cx="510302" cy="510302"/>
          </a:xfrm>
          <a:prstGeom prst="roundRect">
            <a:avLst>
              <a:gd name="adj" fmla="val 18669"/>
            </a:avLst>
          </a:prstGeom>
          <a:solidFill>
            <a:srgbClr val="182567"/>
          </a:solidFill>
          <a:ln w="7620">
            <a:solidFill>
              <a:srgbClr val="313E80"/>
            </a:solidFill>
            <a:prstDash val="solid"/>
          </a:ln>
        </p:spPr>
        <p:txBody>
          <a:bodyPr/>
          <a:lstStyle/>
          <a:p>
            <a:endParaRPr lang="en-US"/>
          </a:p>
        </p:txBody>
      </p:sp>
      <p:sp>
        <p:nvSpPr>
          <p:cNvPr id="34" name="Text 2">
            <a:extLst>
              <a:ext uri="{FF2B5EF4-FFF2-40B4-BE49-F238E27FC236}">
                <a16:creationId xmlns:a16="http://schemas.microsoft.com/office/drawing/2014/main" id="{FC21BAEE-1F29-1E7E-07F4-717BE841020F}"/>
              </a:ext>
            </a:extLst>
          </p:cNvPr>
          <p:cNvSpPr/>
          <p:nvPr/>
        </p:nvSpPr>
        <p:spPr>
          <a:xfrm>
            <a:off x="917972" y="1499210"/>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1</a:t>
            </a:r>
            <a:endParaRPr lang="en-US" sz="2650" dirty="0"/>
          </a:p>
        </p:txBody>
      </p:sp>
      <p:sp>
        <p:nvSpPr>
          <p:cNvPr id="35" name="Text 6">
            <a:extLst>
              <a:ext uri="{FF2B5EF4-FFF2-40B4-BE49-F238E27FC236}">
                <a16:creationId xmlns:a16="http://schemas.microsoft.com/office/drawing/2014/main" id="{5C10F35E-73FF-826D-4D6B-BA1E25269A8E}"/>
              </a:ext>
            </a:extLst>
          </p:cNvPr>
          <p:cNvSpPr/>
          <p:nvPr/>
        </p:nvSpPr>
        <p:spPr>
          <a:xfrm>
            <a:off x="917972" y="3070915"/>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2</a:t>
            </a:r>
            <a:endParaRPr lang="en-US" sz="2650" dirty="0"/>
          </a:p>
        </p:txBody>
      </p:sp>
      <p:sp>
        <p:nvSpPr>
          <p:cNvPr id="36" name="Text 10">
            <a:extLst>
              <a:ext uri="{FF2B5EF4-FFF2-40B4-BE49-F238E27FC236}">
                <a16:creationId xmlns:a16="http://schemas.microsoft.com/office/drawing/2014/main" id="{BC3096C1-13A3-63AD-B1F7-D55B87061AD2}"/>
              </a:ext>
            </a:extLst>
          </p:cNvPr>
          <p:cNvSpPr/>
          <p:nvPr/>
        </p:nvSpPr>
        <p:spPr>
          <a:xfrm>
            <a:off x="917972" y="4661223"/>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3</a:t>
            </a:r>
            <a:endParaRPr lang="en-US" sz="2650" dirty="0"/>
          </a:p>
        </p:txBody>
      </p:sp>
      <p:sp>
        <p:nvSpPr>
          <p:cNvPr id="38" name="Text 14">
            <a:extLst>
              <a:ext uri="{FF2B5EF4-FFF2-40B4-BE49-F238E27FC236}">
                <a16:creationId xmlns:a16="http://schemas.microsoft.com/office/drawing/2014/main" id="{54938A0B-8D52-BA62-4714-DE42D77E09DF}"/>
              </a:ext>
            </a:extLst>
          </p:cNvPr>
          <p:cNvSpPr/>
          <p:nvPr/>
        </p:nvSpPr>
        <p:spPr>
          <a:xfrm>
            <a:off x="929402" y="6064794"/>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4</a:t>
            </a:r>
            <a:endParaRPr lang="en-US" sz="2650" dirty="0"/>
          </a:p>
        </p:txBody>
      </p:sp>
      <p:pic>
        <p:nvPicPr>
          <p:cNvPr id="39" name="Image 0" descr="preencoded.png">
            <a:extLst>
              <a:ext uri="{FF2B5EF4-FFF2-40B4-BE49-F238E27FC236}">
                <a16:creationId xmlns:a16="http://schemas.microsoft.com/office/drawing/2014/main" id="{7D8F0D40-012D-5B67-260A-4456CD7A0529}"/>
              </a:ext>
            </a:extLst>
          </p:cNvPr>
          <p:cNvPicPr>
            <a:picLocks noChangeAspect="1"/>
          </p:cNvPicPr>
          <p:nvPr/>
        </p:nvPicPr>
        <p:blipFill>
          <a:blip r:embed="rId3"/>
          <a:stretch>
            <a:fillRect/>
          </a:stretch>
        </p:blipFill>
        <p:spPr>
          <a:xfrm>
            <a:off x="9109948" y="80010"/>
            <a:ext cx="5486400" cy="8083724"/>
          </a:xfrm>
          <a:prstGeom prst="rect">
            <a:avLst/>
          </a:prstGeom>
        </p:spPr>
      </p:pic>
    </p:spTree>
    <p:extLst>
      <p:ext uri="{BB962C8B-B14F-4D97-AF65-F5344CB8AC3E}">
        <p14:creationId xmlns:p14="http://schemas.microsoft.com/office/powerpoint/2010/main" val="584868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0">
            <a:extLst>
              <a:ext uri="{FF2B5EF4-FFF2-40B4-BE49-F238E27FC236}">
                <a16:creationId xmlns:a16="http://schemas.microsoft.com/office/drawing/2014/main" id="{441518B0-34C0-2ADA-00A6-4ABF4965967E}"/>
              </a:ext>
            </a:extLst>
          </p:cNvPr>
          <p:cNvSpPr/>
          <p:nvPr/>
        </p:nvSpPr>
        <p:spPr>
          <a:xfrm>
            <a:off x="768096" y="390442"/>
            <a:ext cx="5242322" cy="2348210"/>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6500">
                <a:latin typeface="+mj-lt"/>
                <a:ea typeface="+mj-ea"/>
                <a:cs typeface="+mj-cs"/>
              </a:rPr>
              <a:t>Benefits of WBS</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096" y="3104392"/>
            <a:ext cx="4169664" cy="21946"/>
          </a:xfrm>
          <a:custGeom>
            <a:avLst/>
            <a:gdLst>
              <a:gd name="connsiteX0" fmla="*/ 0 w 4169664"/>
              <a:gd name="connsiteY0" fmla="*/ 0 h 21946"/>
              <a:gd name="connsiteX1" fmla="*/ 694944 w 4169664"/>
              <a:gd name="connsiteY1" fmla="*/ 0 h 21946"/>
              <a:gd name="connsiteX2" fmla="*/ 1473281 w 4169664"/>
              <a:gd name="connsiteY2" fmla="*/ 0 h 21946"/>
              <a:gd name="connsiteX3" fmla="*/ 2084832 w 4169664"/>
              <a:gd name="connsiteY3" fmla="*/ 0 h 21946"/>
              <a:gd name="connsiteX4" fmla="*/ 2696383 w 4169664"/>
              <a:gd name="connsiteY4" fmla="*/ 0 h 21946"/>
              <a:gd name="connsiteX5" fmla="*/ 3433023 w 4169664"/>
              <a:gd name="connsiteY5" fmla="*/ 0 h 21946"/>
              <a:gd name="connsiteX6" fmla="*/ 4169664 w 4169664"/>
              <a:gd name="connsiteY6" fmla="*/ 0 h 21946"/>
              <a:gd name="connsiteX7" fmla="*/ 4169664 w 4169664"/>
              <a:gd name="connsiteY7" fmla="*/ 21946 h 21946"/>
              <a:gd name="connsiteX8" fmla="*/ 3391327 w 4169664"/>
              <a:gd name="connsiteY8" fmla="*/ 21946 h 21946"/>
              <a:gd name="connsiteX9" fmla="*/ 2654686 w 4169664"/>
              <a:gd name="connsiteY9" fmla="*/ 21946 h 21946"/>
              <a:gd name="connsiteX10" fmla="*/ 1959742 w 4169664"/>
              <a:gd name="connsiteY10" fmla="*/ 21946 h 21946"/>
              <a:gd name="connsiteX11" fmla="*/ 1223101 w 4169664"/>
              <a:gd name="connsiteY11" fmla="*/ 21946 h 21946"/>
              <a:gd name="connsiteX12" fmla="*/ 0 w 4169664"/>
              <a:gd name="connsiteY12" fmla="*/ 21946 h 21946"/>
              <a:gd name="connsiteX13" fmla="*/ 0 w 4169664"/>
              <a:gd name="connsiteY13" fmla="*/ 0 h 2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9664" h="21946" fill="none" extrusionOk="0">
                <a:moveTo>
                  <a:pt x="0" y="0"/>
                </a:moveTo>
                <a:cubicBezTo>
                  <a:pt x="339081" y="33322"/>
                  <a:pt x="420647" y="21609"/>
                  <a:pt x="694944" y="0"/>
                </a:cubicBezTo>
                <a:cubicBezTo>
                  <a:pt x="969241" y="-21609"/>
                  <a:pt x="1180055" y="-24321"/>
                  <a:pt x="1473281" y="0"/>
                </a:cubicBezTo>
                <a:cubicBezTo>
                  <a:pt x="1766507" y="24321"/>
                  <a:pt x="1796116" y="13114"/>
                  <a:pt x="2084832" y="0"/>
                </a:cubicBezTo>
                <a:cubicBezTo>
                  <a:pt x="2373548" y="-13114"/>
                  <a:pt x="2413942" y="29356"/>
                  <a:pt x="2696383" y="0"/>
                </a:cubicBezTo>
                <a:cubicBezTo>
                  <a:pt x="2978824" y="-29356"/>
                  <a:pt x="3118658" y="6767"/>
                  <a:pt x="3433023" y="0"/>
                </a:cubicBezTo>
                <a:cubicBezTo>
                  <a:pt x="3747388" y="-6767"/>
                  <a:pt x="3991753" y="34038"/>
                  <a:pt x="4169664" y="0"/>
                </a:cubicBezTo>
                <a:cubicBezTo>
                  <a:pt x="4170206" y="9051"/>
                  <a:pt x="4169188" y="17369"/>
                  <a:pt x="4169664" y="21946"/>
                </a:cubicBezTo>
                <a:cubicBezTo>
                  <a:pt x="3988313" y="44320"/>
                  <a:pt x="3581828" y="-3110"/>
                  <a:pt x="3391327" y="21946"/>
                </a:cubicBezTo>
                <a:cubicBezTo>
                  <a:pt x="3200826" y="47002"/>
                  <a:pt x="2815087" y="42788"/>
                  <a:pt x="2654686" y="21946"/>
                </a:cubicBezTo>
                <a:cubicBezTo>
                  <a:pt x="2494285" y="1104"/>
                  <a:pt x="2170161" y="39259"/>
                  <a:pt x="1959742" y="21946"/>
                </a:cubicBezTo>
                <a:cubicBezTo>
                  <a:pt x="1749323" y="4633"/>
                  <a:pt x="1372803" y="22092"/>
                  <a:pt x="1223101" y="21946"/>
                </a:cubicBezTo>
                <a:cubicBezTo>
                  <a:pt x="1073399" y="21800"/>
                  <a:pt x="522747" y="79676"/>
                  <a:pt x="0" y="21946"/>
                </a:cubicBezTo>
                <a:cubicBezTo>
                  <a:pt x="-160" y="11058"/>
                  <a:pt x="-1077" y="7820"/>
                  <a:pt x="0" y="0"/>
                </a:cubicBezTo>
                <a:close/>
              </a:path>
              <a:path w="4169664" h="21946" stroke="0" extrusionOk="0">
                <a:moveTo>
                  <a:pt x="0" y="0"/>
                </a:moveTo>
                <a:cubicBezTo>
                  <a:pt x="166200" y="-27625"/>
                  <a:pt x="425856" y="-30093"/>
                  <a:pt x="611551" y="0"/>
                </a:cubicBezTo>
                <a:cubicBezTo>
                  <a:pt x="797246" y="30093"/>
                  <a:pt x="1072994" y="-17054"/>
                  <a:pt x="1389888" y="0"/>
                </a:cubicBezTo>
                <a:cubicBezTo>
                  <a:pt x="1706782" y="17054"/>
                  <a:pt x="1754458" y="3344"/>
                  <a:pt x="1959742" y="0"/>
                </a:cubicBezTo>
                <a:cubicBezTo>
                  <a:pt x="2165026" y="-3344"/>
                  <a:pt x="2365478" y="-9580"/>
                  <a:pt x="2529596" y="0"/>
                </a:cubicBezTo>
                <a:cubicBezTo>
                  <a:pt x="2693714" y="9580"/>
                  <a:pt x="2957733" y="32618"/>
                  <a:pt x="3224540" y="0"/>
                </a:cubicBezTo>
                <a:cubicBezTo>
                  <a:pt x="3491347" y="-32618"/>
                  <a:pt x="3872692" y="41261"/>
                  <a:pt x="4169664" y="0"/>
                </a:cubicBezTo>
                <a:cubicBezTo>
                  <a:pt x="4169553" y="6078"/>
                  <a:pt x="4169935" y="12216"/>
                  <a:pt x="4169664" y="21946"/>
                </a:cubicBezTo>
                <a:cubicBezTo>
                  <a:pt x="3965016" y="-712"/>
                  <a:pt x="3738696" y="36627"/>
                  <a:pt x="3558113" y="21946"/>
                </a:cubicBezTo>
                <a:cubicBezTo>
                  <a:pt x="3377530" y="7265"/>
                  <a:pt x="3151416" y="53811"/>
                  <a:pt x="2904866" y="21946"/>
                </a:cubicBezTo>
                <a:cubicBezTo>
                  <a:pt x="2658316" y="-9919"/>
                  <a:pt x="2478158" y="31350"/>
                  <a:pt x="2126529" y="21946"/>
                </a:cubicBezTo>
                <a:cubicBezTo>
                  <a:pt x="1774900" y="12542"/>
                  <a:pt x="1614996" y="37381"/>
                  <a:pt x="1473281" y="21946"/>
                </a:cubicBezTo>
                <a:cubicBezTo>
                  <a:pt x="1331566" y="6511"/>
                  <a:pt x="1143949" y="-9533"/>
                  <a:pt x="820034" y="21946"/>
                </a:cubicBezTo>
                <a:cubicBezTo>
                  <a:pt x="496119" y="53425"/>
                  <a:pt x="198996" y="51722"/>
                  <a:pt x="0" y="21946"/>
                </a:cubicBezTo>
                <a:cubicBezTo>
                  <a:pt x="-615" y="16860"/>
                  <a:pt x="1003" y="8226"/>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BED59CE-D16D-6826-1019-3E4A3D7FD0CA}"/>
              </a:ext>
            </a:extLst>
          </p:cNvPr>
          <p:cNvSpPr txBox="1"/>
          <p:nvPr/>
        </p:nvSpPr>
        <p:spPr>
          <a:xfrm>
            <a:off x="768096" y="3447478"/>
            <a:ext cx="5092306" cy="3984802"/>
          </a:xfrm>
          <a:prstGeom prst="rect">
            <a:avLst/>
          </a:prstGeom>
        </p:spPr>
        <p:txBody>
          <a:bodyPr vert="horz" lIns="91440" tIns="45720" rIns="91440" bIns="45720" rtlCol="0">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600" b="0" i="0" u="none" strike="noStrike" cap="none" normalizeH="0" baseline="0" dirty="0">
                <a:ln>
                  <a:noFill/>
                </a:ln>
                <a:effectLst/>
              </a:rPr>
              <a:t> Facilitates responsibility assignment.</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600" b="0" i="0" u="none" strike="noStrike" cap="none" normalizeH="0" baseline="0" dirty="0">
                <a:ln>
                  <a:noFill/>
                </a:ln>
                <a:effectLst/>
              </a:rPr>
              <a:t> Improves team communication.</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600" b="0" i="0" u="none" strike="noStrike" cap="none" normalizeH="0" baseline="0" dirty="0">
                <a:ln>
                  <a:noFill/>
                </a:ln>
                <a:effectLst/>
              </a:rPr>
              <a:t> Supports risk management.</a:t>
            </a:r>
          </a:p>
          <a:p>
            <a:pPr marL="0" marR="0" lvl="0" indent="-228600" fontAlgn="base">
              <a:lnSpc>
                <a:spcPct val="90000"/>
              </a:lnSpc>
              <a:spcBef>
                <a:spcPct val="0"/>
              </a:spcBef>
              <a:spcAft>
                <a:spcPts val="600"/>
              </a:spcAft>
              <a:buClrTx/>
              <a:buSzTx/>
              <a:buFont typeface="Arial" panose="020B0604020202020204" pitchFamily="34" charset="0"/>
              <a:buChar char="•"/>
              <a:tabLst/>
            </a:pPr>
            <a:r>
              <a:rPr lang="en-US" altLang="en-US" sz="2600" dirty="0"/>
              <a:t> Provides structured vision of project.</a:t>
            </a:r>
            <a:endParaRPr kumimoji="0" lang="en-US" altLang="en-US" sz="26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lang="en-US" sz="2600" dirty="0"/>
          </a:p>
        </p:txBody>
      </p:sp>
      <p:pic>
        <p:nvPicPr>
          <p:cNvPr id="9" name="Image 0" descr="preencoded.png">
            <a:extLst>
              <a:ext uri="{FF2B5EF4-FFF2-40B4-BE49-F238E27FC236}">
                <a16:creationId xmlns:a16="http://schemas.microsoft.com/office/drawing/2014/main" id="{4B1C60AD-C0DB-9286-B401-CCAB0DD53964}"/>
              </a:ext>
            </a:extLst>
          </p:cNvPr>
          <p:cNvPicPr>
            <a:picLocks noChangeAspect="1"/>
          </p:cNvPicPr>
          <p:nvPr/>
        </p:nvPicPr>
        <p:blipFill>
          <a:blip r:embed="rId2"/>
          <a:srcRect t="18751" r="1" b="14701"/>
          <a:stretch/>
        </p:blipFill>
        <p:spPr>
          <a:xfrm>
            <a:off x="6628498" y="10"/>
            <a:ext cx="8000074" cy="82295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38318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58509"/>
            <a:ext cx="6903958"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Identify Major Components</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Platform Redesign</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Comprehensive overhaul of user interfaces and underlying architecture. Focuses on intuitive design and robust functionality.</a:t>
            </a:r>
            <a:endParaRPr lang="en-US" sz="1750" dirty="0"/>
          </a:p>
        </p:txBody>
      </p:sp>
      <p:sp>
        <p:nvSpPr>
          <p:cNvPr id="5" name="Text 3"/>
          <p:cNvSpPr/>
          <p:nvPr/>
        </p:nvSpPr>
        <p:spPr>
          <a:xfrm>
            <a:off x="5332928" y="3634264"/>
            <a:ext cx="2840474"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Security Enhancement</a:t>
            </a:r>
            <a:endParaRPr lang="en-US" sz="2200" dirty="0"/>
          </a:p>
        </p:txBody>
      </p:sp>
      <p:sp>
        <p:nvSpPr>
          <p:cNvPr id="6" name="Text 4"/>
          <p:cNvSpPr/>
          <p:nvPr/>
        </p:nvSpPr>
        <p:spPr>
          <a:xfrm>
            <a:off x="5332928" y="4215408"/>
            <a:ext cx="3978116" cy="2299692"/>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Implementation of advanced cybersecurity measures. Includes new protocols and multi-factor authentication systems. Compliance with PSD2 standards for third-party integration</a:t>
            </a:r>
          </a:p>
          <a:p>
            <a:pPr marL="0" indent="0">
              <a:lnSpc>
                <a:spcPts val="2850"/>
              </a:lnSpc>
              <a:buNone/>
            </a:pPr>
            <a:endParaRPr lang="en-US" sz="1750" dirty="0"/>
          </a:p>
        </p:txBody>
      </p:sp>
      <p:sp>
        <p:nvSpPr>
          <p:cNvPr id="7" name="Text 5"/>
          <p:cNvSpPr/>
          <p:nvPr/>
        </p:nvSpPr>
        <p:spPr>
          <a:xfrm>
            <a:off x="9872067" y="3634264"/>
            <a:ext cx="3144917"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Operational Streamlining</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Optimization of backend processes and systems. Aims to improve efficiency and reduce operational bottlenecks.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288046" y="68887"/>
            <a:ext cx="5199221" cy="442436"/>
          </a:xfrm>
          <a:prstGeom prst="rect">
            <a:avLst/>
          </a:prstGeom>
          <a:noFill/>
          <a:ln/>
        </p:spPr>
        <p:txBody>
          <a:bodyPr wrap="none" lIns="0" tIns="0" rIns="0" bIns="0" rtlCol="0" anchor="t"/>
          <a:lstStyle/>
          <a:p>
            <a:r>
              <a:rPr lang="en-US" sz="4000" dirty="0">
                <a:solidFill>
                  <a:schemeClr val="bg1">
                    <a:lumMod val="95000"/>
                  </a:schemeClr>
                </a:solidFill>
                <a:latin typeface="Times New Roman" panose="02020603050405020304" pitchFamily="18" charset="0"/>
                <a:cs typeface="Times New Roman" panose="02020603050405020304" pitchFamily="18" charset="0"/>
              </a:rPr>
              <a:t>Work Breakdown Structure Overview</a:t>
            </a:r>
          </a:p>
        </p:txBody>
      </p:sp>
      <p:pic>
        <p:nvPicPr>
          <p:cNvPr id="4" name="Image 1" descr="preencoded.png"/>
          <p:cNvPicPr>
            <a:picLocks noChangeAspect="1"/>
          </p:cNvPicPr>
          <p:nvPr/>
        </p:nvPicPr>
        <p:blipFill>
          <a:blip r:embed="rId3"/>
          <a:stretch>
            <a:fillRect/>
          </a:stretch>
        </p:blipFill>
        <p:spPr>
          <a:xfrm>
            <a:off x="5981819" y="1044535"/>
            <a:ext cx="707827" cy="1132523"/>
          </a:xfrm>
          <a:prstGeom prst="rect">
            <a:avLst/>
          </a:prstGeom>
        </p:spPr>
      </p:pic>
      <p:sp>
        <p:nvSpPr>
          <p:cNvPr id="5" name="Text 1"/>
          <p:cNvSpPr/>
          <p:nvPr/>
        </p:nvSpPr>
        <p:spPr>
          <a:xfrm>
            <a:off x="6901934" y="1186101"/>
            <a:ext cx="7233047" cy="226457"/>
          </a:xfrm>
          <a:prstGeom prst="rect">
            <a:avLst/>
          </a:prstGeom>
          <a:noFill/>
          <a:ln/>
        </p:spPr>
        <p:txBody>
          <a:bodyPr wrap="none" lIns="0" tIns="0" rIns="0" bIns="0" rtlCol="0" anchor="t"/>
          <a:lstStyle/>
          <a:p>
            <a:pPr marL="0" indent="0" algn="l">
              <a:lnSpc>
                <a:spcPts val="1750"/>
              </a:lnSpc>
              <a:buNone/>
            </a:pPr>
            <a:endParaRPr lang="en-US" sz="1100" dirty="0"/>
          </a:p>
        </p:txBody>
      </p:sp>
      <p:sp>
        <p:nvSpPr>
          <p:cNvPr id="6" name="Text 2"/>
          <p:cNvSpPr/>
          <p:nvPr/>
        </p:nvSpPr>
        <p:spPr>
          <a:xfrm>
            <a:off x="6901934" y="1497449"/>
            <a:ext cx="2599611" cy="221099"/>
          </a:xfrm>
          <a:prstGeom prst="rect">
            <a:avLst/>
          </a:prstGeom>
          <a:noFill/>
          <a:ln/>
        </p:spPr>
        <p:txBody>
          <a:bodyPr wrap="none" lIns="0" tIns="0" rIns="0" bIns="0" rtlCol="0" anchor="t"/>
          <a:lstStyle/>
          <a:p>
            <a:pPr marL="0" indent="0" algn="l">
              <a:lnSpc>
                <a:spcPts val="1700"/>
              </a:lnSpc>
              <a:buNone/>
            </a:pPr>
            <a:r>
              <a:rPr lang="en-US" sz="3200" dirty="0">
                <a:solidFill>
                  <a:srgbClr val="E2E6E9"/>
                </a:solidFill>
                <a:latin typeface="Times New Roman" panose="02020603050405020304" pitchFamily="18" charset="0"/>
                <a:ea typeface="Merriweather" pitchFamily="34" charset="-122"/>
                <a:cs typeface="Times New Roman" panose="02020603050405020304" pitchFamily="18" charset="0"/>
              </a:rPr>
              <a:t>Project Planning and Analysis</a:t>
            </a:r>
            <a:endParaRPr lang="en-US" sz="32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4"/>
          <a:stretch>
            <a:fillRect/>
          </a:stretch>
        </p:blipFill>
        <p:spPr>
          <a:xfrm>
            <a:off x="5981819" y="2177058"/>
            <a:ext cx="707827" cy="1132523"/>
          </a:xfrm>
          <a:prstGeom prst="rect">
            <a:avLst/>
          </a:prstGeom>
        </p:spPr>
      </p:pic>
      <p:sp>
        <p:nvSpPr>
          <p:cNvPr id="8" name="Text 3"/>
          <p:cNvSpPr/>
          <p:nvPr/>
        </p:nvSpPr>
        <p:spPr>
          <a:xfrm>
            <a:off x="6901934" y="2318623"/>
            <a:ext cx="7233047" cy="226457"/>
          </a:xfrm>
          <a:prstGeom prst="rect">
            <a:avLst/>
          </a:prstGeom>
          <a:noFill/>
          <a:ln/>
        </p:spPr>
        <p:txBody>
          <a:bodyPr wrap="none" lIns="0" tIns="0" rIns="0" bIns="0" rtlCol="0" anchor="t"/>
          <a:lstStyle/>
          <a:p>
            <a:pPr marL="0" indent="0" algn="l">
              <a:lnSpc>
                <a:spcPts val="1750"/>
              </a:lnSpc>
              <a:buNone/>
            </a:pPr>
            <a:endParaRPr lang="en-US" sz="1100" dirty="0"/>
          </a:p>
        </p:txBody>
      </p:sp>
      <p:sp>
        <p:nvSpPr>
          <p:cNvPr id="9" name="Text 4"/>
          <p:cNvSpPr/>
          <p:nvPr/>
        </p:nvSpPr>
        <p:spPr>
          <a:xfrm>
            <a:off x="6901934" y="2629972"/>
            <a:ext cx="1987629" cy="221099"/>
          </a:xfrm>
          <a:prstGeom prst="rect">
            <a:avLst/>
          </a:prstGeom>
          <a:noFill/>
          <a:ln/>
        </p:spPr>
        <p:txBody>
          <a:bodyPr wrap="none" lIns="0" tIns="0" rIns="0" bIns="0" rtlCol="0" anchor="t"/>
          <a:lstStyle/>
          <a:p>
            <a:pPr marL="0" indent="0" algn="l">
              <a:lnSpc>
                <a:spcPts val="1700"/>
              </a:lnSpc>
              <a:buNone/>
            </a:pPr>
            <a:r>
              <a:rPr lang="en-US" sz="3200" dirty="0">
                <a:solidFill>
                  <a:srgbClr val="E2E6E9"/>
                </a:solidFill>
                <a:latin typeface="Times New Roman" panose="02020603050405020304" pitchFamily="18" charset="0"/>
                <a:ea typeface="Merriweather" pitchFamily="34" charset="-122"/>
                <a:cs typeface="Times New Roman" panose="02020603050405020304" pitchFamily="18" charset="0"/>
              </a:rPr>
              <a:t>Design &amp; Development</a:t>
            </a:r>
            <a:endParaRPr lang="en-US" sz="32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5"/>
          <a:stretch>
            <a:fillRect/>
          </a:stretch>
        </p:blipFill>
        <p:spPr>
          <a:xfrm>
            <a:off x="5981819" y="3309580"/>
            <a:ext cx="707827" cy="1132523"/>
          </a:xfrm>
          <a:prstGeom prst="rect">
            <a:avLst/>
          </a:prstGeom>
        </p:spPr>
      </p:pic>
      <p:sp>
        <p:nvSpPr>
          <p:cNvPr id="11" name="Text 5"/>
          <p:cNvSpPr/>
          <p:nvPr/>
        </p:nvSpPr>
        <p:spPr>
          <a:xfrm>
            <a:off x="6901934" y="3451146"/>
            <a:ext cx="7233047" cy="226457"/>
          </a:xfrm>
          <a:prstGeom prst="rect">
            <a:avLst/>
          </a:prstGeom>
          <a:noFill/>
          <a:ln/>
        </p:spPr>
        <p:txBody>
          <a:bodyPr wrap="none" lIns="0" tIns="0" rIns="0" bIns="0" rtlCol="0" anchor="t"/>
          <a:lstStyle/>
          <a:p>
            <a:pPr marL="0" indent="0" algn="l">
              <a:lnSpc>
                <a:spcPts val="1750"/>
              </a:lnSpc>
              <a:buNone/>
            </a:pPr>
            <a:endParaRPr lang="en-US" sz="1100" dirty="0"/>
          </a:p>
        </p:txBody>
      </p:sp>
      <p:sp>
        <p:nvSpPr>
          <p:cNvPr id="12" name="Text 6"/>
          <p:cNvSpPr/>
          <p:nvPr/>
        </p:nvSpPr>
        <p:spPr>
          <a:xfrm>
            <a:off x="6901934" y="3762494"/>
            <a:ext cx="2644735" cy="221099"/>
          </a:xfrm>
          <a:prstGeom prst="rect">
            <a:avLst/>
          </a:prstGeom>
          <a:noFill/>
          <a:ln/>
        </p:spPr>
        <p:txBody>
          <a:bodyPr wrap="none" lIns="0" tIns="0" rIns="0" bIns="0" rtlCol="0" anchor="t"/>
          <a:lstStyle/>
          <a:p>
            <a:pPr marL="0" indent="0" algn="l">
              <a:lnSpc>
                <a:spcPts val="1700"/>
              </a:lnSpc>
              <a:buNone/>
            </a:pPr>
            <a:r>
              <a:rPr lang="en-US" sz="3200" dirty="0">
                <a:solidFill>
                  <a:srgbClr val="E2E6E9"/>
                </a:solidFill>
                <a:latin typeface="Times New Roman" panose="02020603050405020304" pitchFamily="18" charset="0"/>
                <a:ea typeface="Merriweather" pitchFamily="34" charset="-122"/>
                <a:cs typeface="Times New Roman" panose="02020603050405020304" pitchFamily="18" charset="0"/>
              </a:rPr>
              <a:t>Testing and Quality Assurance</a:t>
            </a:r>
            <a:endParaRPr lang="en-US" sz="320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6"/>
          <a:stretch>
            <a:fillRect/>
          </a:stretch>
        </p:blipFill>
        <p:spPr>
          <a:xfrm>
            <a:off x="5981819" y="4442103"/>
            <a:ext cx="707827" cy="1132523"/>
          </a:xfrm>
          <a:prstGeom prst="rect">
            <a:avLst/>
          </a:prstGeom>
        </p:spPr>
      </p:pic>
      <p:sp>
        <p:nvSpPr>
          <p:cNvPr id="14" name="Text 7"/>
          <p:cNvSpPr/>
          <p:nvPr/>
        </p:nvSpPr>
        <p:spPr>
          <a:xfrm>
            <a:off x="6901933" y="4899729"/>
            <a:ext cx="7233047" cy="226457"/>
          </a:xfrm>
          <a:prstGeom prst="rect">
            <a:avLst/>
          </a:prstGeom>
          <a:noFill/>
          <a:ln/>
        </p:spPr>
        <p:txBody>
          <a:bodyPr wrap="none" lIns="0" tIns="0" rIns="0" bIns="0" rtlCol="0" anchor="t"/>
          <a:lstStyle/>
          <a:p>
            <a:pPr marL="0" indent="0" algn="l">
              <a:lnSpc>
                <a:spcPts val="1750"/>
              </a:lnSpc>
              <a:buNone/>
            </a:pPr>
            <a:r>
              <a:rPr lang="en-US" sz="3200" dirty="0">
                <a:solidFill>
                  <a:srgbClr val="E2E6E9"/>
                </a:solidFill>
                <a:latin typeface="Times New Roman" panose="02020603050405020304" pitchFamily="18" charset="0"/>
                <a:ea typeface="Merriweather" pitchFamily="34" charset="-122"/>
                <a:cs typeface="Times New Roman" panose="02020603050405020304" pitchFamily="18" charset="0"/>
              </a:rPr>
              <a:t>User-based Discounts &amp; Billing</a:t>
            </a:r>
            <a:endParaRPr lang="en-US" sz="3200" dirty="0">
              <a:latin typeface="Times New Roman" panose="02020603050405020304" pitchFamily="18" charset="0"/>
              <a:cs typeface="Times New Roman" panose="02020603050405020304" pitchFamily="18" charset="0"/>
            </a:endParaRPr>
          </a:p>
        </p:txBody>
      </p:sp>
      <p:pic>
        <p:nvPicPr>
          <p:cNvPr id="15" name="Image 5" descr="preencoded.png"/>
          <p:cNvPicPr>
            <a:picLocks noChangeAspect="1"/>
          </p:cNvPicPr>
          <p:nvPr/>
        </p:nvPicPr>
        <p:blipFill>
          <a:blip r:embed="rId7"/>
          <a:stretch>
            <a:fillRect/>
          </a:stretch>
        </p:blipFill>
        <p:spPr>
          <a:xfrm>
            <a:off x="5981819" y="5574625"/>
            <a:ext cx="707827" cy="1132523"/>
          </a:xfrm>
          <a:prstGeom prst="rect">
            <a:avLst/>
          </a:prstGeom>
        </p:spPr>
      </p:pic>
      <p:sp>
        <p:nvSpPr>
          <p:cNvPr id="16" name="Text 8"/>
          <p:cNvSpPr/>
          <p:nvPr/>
        </p:nvSpPr>
        <p:spPr>
          <a:xfrm>
            <a:off x="6901934" y="5716191"/>
            <a:ext cx="7233047" cy="226457"/>
          </a:xfrm>
          <a:prstGeom prst="rect">
            <a:avLst/>
          </a:prstGeom>
          <a:noFill/>
          <a:ln/>
        </p:spPr>
        <p:txBody>
          <a:bodyPr wrap="none" lIns="0" tIns="0" rIns="0" bIns="0" rtlCol="0" anchor="t"/>
          <a:lstStyle/>
          <a:p>
            <a:pPr marL="0" indent="0" algn="l">
              <a:lnSpc>
                <a:spcPts val="1750"/>
              </a:lnSpc>
              <a:buNone/>
            </a:pPr>
            <a:endParaRPr lang="en-US" sz="1100" dirty="0"/>
          </a:p>
        </p:txBody>
      </p:sp>
      <p:sp>
        <p:nvSpPr>
          <p:cNvPr id="17" name="Text 9"/>
          <p:cNvSpPr/>
          <p:nvPr/>
        </p:nvSpPr>
        <p:spPr>
          <a:xfrm>
            <a:off x="6901934" y="6027539"/>
            <a:ext cx="1936671" cy="221099"/>
          </a:xfrm>
          <a:prstGeom prst="rect">
            <a:avLst/>
          </a:prstGeom>
          <a:noFill/>
          <a:ln/>
        </p:spPr>
        <p:txBody>
          <a:bodyPr wrap="none" lIns="0" tIns="0" rIns="0" bIns="0" rtlCol="0" anchor="t"/>
          <a:lstStyle/>
          <a:p>
            <a:pPr marL="0" indent="0" algn="l">
              <a:lnSpc>
                <a:spcPts val="1700"/>
              </a:lnSpc>
              <a:buNone/>
            </a:pPr>
            <a:r>
              <a:rPr lang="en-US" sz="3200" dirty="0">
                <a:solidFill>
                  <a:srgbClr val="E2E6E9"/>
                </a:solidFill>
                <a:latin typeface="Times New Roman" panose="02020603050405020304" pitchFamily="18" charset="0"/>
                <a:ea typeface="Merriweather" pitchFamily="34" charset="-122"/>
                <a:cs typeface="Times New Roman" panose="02020603050405020304" pitchFamily="18" charset="0"/>
              </a:rPr>
              <a:t>Deployment &amp; Launch</a:t>
            </a:r>
            <a:endParaRPr lang="en-US" sz="3200" dirty="0">
              <a:latin typeface="Times New Roman" panose="02020603050405020304" pitchFamily="18" charset="0"/>
              <a:cs typeface="Times New Roman" panose="02020603050405020304" pitchFamily="18" charset="0"/>
            </a:endParaRPr>
          </a:p>
        </p:txBody>
      </p:sp>
      <p:sp>
        <p:nvSpPr>
          <p:cNvPr id="18" name="Text 10"/>
          <p:cNvSpPr/>
          <p:nvPr/>
        </p:nvSpPr>
        <p:spPr>
          <a:xfrm>
            <a:off x="6901934" y="6333530"/>
            <a:ext cx="7233047" cy="226457"/>
          </a:xfrm>
          <a:prstGeom prst="rect">
            <a:avLst/>
          </a:prstGeom>
          <a:noFill/>
          <a:ln/>
        </p:spPr>
        <p:txBody>
          <a:bodyPr wrap="none" lIns="0" tIns="0" rIns="0" bIns="0" rtlCol="0" anchor="t"/>
          <a:lstStyle/>
          <a:p>
            <a:pPr marL="0" indent="0" algn="l">
              <a:lnSpc>
                <a:spcPts val="1750"/>
              </a:lnSpc>
              <a:buNone/>
            </a:pPr>
            <a:endParaRPr lang="en-US" sz="1100" dirty="0"/>
          </a:p>
        </p:txBody>
      </p:sp>
      <p:pic>
        <p:nvPicPr>
          <p:cNvPr id="19" name="Image 6" descr="preencoded.png"/>
          <p:cNvPicPr>
            <a:picLocks noChangeAspect="1"/>
          </p:cNvPicPr>
          <p:nvPr/>
        </p:nvPicPr>
        <p:blipFill>
          <a:blip r:embed="rId8"/>
          <a:stretch>
            <a:fillRect/>
          </a:stretch>
        </p:blipFill>
        <p:spPr>
          <a:xfrm>
            <a:off x="5981819" y="6707148"/>
            <a:ext cx="707827" cy="1132523"/>
          </a:xfrm>
          <a:prstGeom prst="rect">
            <a:avLst/>
          </a:prstGeom>
        </p:spPr>
      </p:pic>
      <p:sp>
        <p:nvSpPr>
          <p:cNvPr id="20" name="Text 11"/>
          <p:cNvSpPr/>
          <p:nvPr/>
        </p:nvSpPr>
        <p:spPr>
          <a:xfrm>
            <a:off x="6901934" y="6848713"/>
            <a:ext cx="1769626" cy="221099"/>
          </a:xfrm>
          <a:prstGeom prst="rect">
            <a:avLst/>
          </a:prstGeom>
          <a:noFill/>
          <a:ln/>
        </p:spPr>
        <p:txBody>
          <a:bodyPr wrap="none" lIns="0" tIns="0" rIns="0" bIns="0" rtlCol="0" anchor="t"/>
          <a:lstStyle/>
          <a:p>
            <a:pPr marL="0" indent="0" algn="l">
              <a:lnSpc>
                <a:spcPts val="1700"/>
              </a:lnSpc>
              <a:buNone/>
            </a:pPr>
            <a:endParaRPr lang="en-US" sz="1350" dirty="0"/>
          </a:p>
        </p:txBody>
      </p:sp>
      <p:sp>
        <p:nvSpPr>
          <p:cNvPr id="21" name="Text 12"/>
          <p:cNvSpPr/>
          <p:nvPr/>
        </p:nvSpPr>
        <p:spPr>
          <a:xfrm>
            <a:off x="6901934" y="7154704"/>
            <a:ext cx="7233047" cy="226457"/>
          </a:xfrm>
          <a:prstGeom prst="rect">
            <a:avLst/>
          </a:prstGeom>
          <a:noFill/>
          <a:ln/>
        </p:spPr>
        <p:txBody>
          <a:bodyPr wrap="none" lIns="0" tIns="0" rIns="0" bIns="0" rtlCol="0" anchor="t"/>
          <a:lstStyle/>
          <a:p>
            <a:pPr marL="0" indent="0" algn="l">
              <a:lnSpc>
                <a:spcPts val="1750"/>
              </a:lnSpc>
              <a:buNone/>
            </a:pPr>
            <a:r>
              <a:rPr lang="en-US" sz="3200" dirty="0">
                <a:solidFill>
                  <a:srgbClr val="E2E6E9"/>
                </a:solidFill>
                <a:latin typeface="Times New Roman" panose="02020603050405020304" pitchFamily="18" charset="0"/>
                <a:ea typeface="Merriweather" pitchFamily="34" charset="-122"/>
                <a:cs typeface="Times New Roman" panose="02020603050405020304" pitchFamily="18" charset="0"/>
              </a:rPr>
              <a:t>Post Launch Support &amp; Maintenance</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5928" y="614601"/>
            <a:ext cx="6996232" cy="674846"/>
          </a:xfrm>
          <a:prstGeom prst="rect">
            <a:avLst/>
          </a:prstGeom>
          <a:noFill/>
          <a:ln/>
        </p:spPr>
        <p:txBody>
          <a:bodyPr wrap="none" lIns="0" tIns="0" rIns="0" bIns="0" rtlCol="0" anchor="t"/>
          <a:lstStyle/>
          <a:p>
            <a:pPr marL="0" indent="0">
              <a:lnSpc>
                <a:spcPts val="5300"/>
              </a:lnSpc>
              <a:buNone/>
            </a:pPr>
            <a:r>
              <a:rPr lang="en-US" sz="4250" dirty="0">
                <a:solidFill>
                  <a:srgbClr val="F5F0F0"/>
                </a:solidFill>
                <a:latin typeface="Merriweather" pitchFamily="34" charset="0"/>
                <a:ea typeface="Merriweather" pitchFamily="34" charset="-122"/>
                <a:cs typeface="Merriweather" pitchFamily="34" charset="-120"/>
              </a:rPr>
              <a:t>Stakeholder Identification</a:t>
            </a:r>
            <a:endParaRPr lang="en-US" sz="4250" dirty="0"/>
          </a:p>
        </p:txBody>
      </p:sp>
      <p:pic>
        <p:nvPicPr>
          <p:cNvPr id="4" name="Image 1" descr="preencoded.png"/>
          <p:cNvPicPr>
            <a:picLocks noChangeAspect="1"/>
          </p:cNvPicPr>
          <p:nvPr/>
        </p:nvPicPr>
        <p:blipFill>
          <a:blip r:embed="rId4"/>
          <a:stretch>
            <a:fillRect/>
          </a:stretch>
        </p:blipFill>
        <p:spPr>
          <a:xfrm>
            <a:off x="755928" y="1613416"/>
            <a:ext cx="539948" cy="539948"/>
          </a:xfrm>
          <a:prstGeom prst="rect">
            <a:avLst/>
          </a:prstGeom>
        </p:spPr>
      </p:pic>
      <p:sp>
        <p:nvSpPr>
          <p:cNvPr id="5" name="Text 1"/>
          <p:cNvSpPr/>
          <p:nvPr/>
        </p:nvSpPr>
        <p:spPr>
          <a:xfrm>
            <a:off x="755928" y="2369344"/>
            <a:ext cx="2699980" cy="337542"/>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Internal</a:t>
            </a:r>
            <a:endParaRPr lang="en-US" sz="2100" dirty="0"/>
          </a:p>
        </p:txBody>
      </p:sp>
      <p:sp>
        <p:nvSpPr>
          <p:cNvPr id="6" name="Text 2"/>
          <p:cNvSpPr/>
          <p:nvPr/>
        </p:nvSpPr>
        <p:spPr>
          <a:xfrm>
            <a:off x="755928" y="2836426"/>
            <a:ext cx="7632144" cy="345519"/>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Employees, managers, and executives directly involved.</a:t>
            </a:r>
            <a:endParaRPr lang="en-US" sz="1700" dirty="0"/>
          </a:p>
        </p:txBody>
      </p:sp>
      <p:pic>
        <p:nvPicPr>
          <p:cNvPr id="7" name="Image 2" descr="preencoded.png"/>
          <p:cNvPicPr>
            <a:picLocks noChangeAspect="1"/>
          </p:cNvPicPr>
          <p:nvPr/>
        </p:nvPicPr>
        <p:blipFill>
          <a:blip r:embed="rId5"/>
          <a:stretch>
            <a:fillRect/>
          </a:stretch>
        </p:blipFill>
        <p:spPr>
          <a:xfrm>
            <a:off x="755928" y="3829883"/>
            <a:ext cx="539948" cy="539948"/>
          </a:xfrm>
          <a:prstGeom prst="rect">
            <a:avLst/>
          </a:prstGeom>
        </p:spPr>
      </p:pic>
      <p:sp>
        <p:nvSpPr>
          <p:cNvPr id="8" name="Text 3"/>
          <p:cNvSpPr/>
          <p:nvPr/>
        </p:nvSpPr>
        <p:spPr>
          <a:xfrm>
            <a:off x="755928" y="4585811"/>
            <a:ext cx="2699980" cy="337542"/>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External</a:t>
            </a:r>
            <a:endParaRPr lang="en-US" sz="2100" dirty="0"/>
          </a:p>
        </p:txBody>
      </p:sp>
      <p:sp>
        <p:nvSpPr>
          <p:cNvPr id="9" name="Text 4"/>
          <p:cNvSpPr/>
          <p:nvPr/>
        </p:nvSpPr>
        <p:spPr>
          <a:xfrm>
            <a:off x="755928" y="5052893"/>
            <a:ext cx="7632144" cy="345519"/>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Clients, vendors, and regulatory bodies.</a:t>
            </a:r>
            <a:endParaRPr lang="en-US" sz="1700" dirty="0"/>
          </a:p>
        </p:txBody>
      </p:sp>
      <p:pic>
        <p:nvPicPr>
          <p:cNvPr id="10" name="Image 3" descr="preencoded.png"/>
          <p:cNvPicPr>
            <a:picLocks noChangeAspect="1"/>
          </p:cNvPicPr>
          <p:nvPr/>
        </p:nvPicPr>
        <p:blipFill>
          <a:blip r:embed="rId6"/>
          <a:stretch>
            <a:fillRect/>
          </a:stretch>
        </p:blipFill>
        <p:spPr>
          <a:xfrm>
            <a:off x="755928" y="6046351"/>
            <a:ext cx="539948" cy="539948"/>
          </a:xfrm>
          <a:prstGeom prst="rect">
            <a:avLst/>
          </a:prstGeom>
        </p:spPr>
      </p:pic>
      <p:sp>
        <p:nvSpPr>
          <p:cNvPr id="11" name="Text 5"/>
          <p:cNvSpPr/>
          <p:nvPr/>
        </p:nvSpPr>
        <p:spPr>
          <a:xfrm>
            <a:off x="755928" y="6802279"/>
            <a:ext cx="2699980" cy="337542"/>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Indirect</a:t>
            </a:r>
            <a:endParaRPr lang="en-US" sz="2100" dirty="0"/>
          </a:p>
        </p:txBody>
      </p:sp>
      <p:sp>
        <p:nvSpPr>
          <p:cNvPr id="12" name="Text 6"/>
          <p:cNvSpPr/>
          <p:nvPr/>
        </p:nvSpPr>
        <p:spPr>
          <a:xfrm>
            <a:off x="755928" y="7269361"/>
            <a:ext cx="7632144" cy="345519"/>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Community members and industry influencers.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2598658"/>
            <a:ext cx="6170771"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Risk Analysis</a:t>
            </a:r>
            <a:endParaRPr lang="en-US" sz="4850" dirty="0"/>
          </a:p>
        </p:txBody>
      </p:sp>
      <p:sp>
        <p:nvSpPr>
          <p:cNvPr id="3" name="Text 1"/>
          <p:cNvSpPr/>
          <p:nvPr/>
        </p:nvSpPr>
        <p:spPr>
          <a:xfrm>
            <a:off x="863798" y="3986927"/>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Identify Risks</a:t>
            </a:r>
            <a:endParaRPr lang="en-US" sz="2400" dirty="0"/>
          </a:p>
        </p:txBody>
      </p:sp>
      <p:sp>
        <p:nvSpPr>
          <p:cNvPr id="4" name="Text 2"/>
          <p:cNvSpPr/>
          <p:nvPr/>
        </p:nvSpPr>
        <p:spPr>
          <a:xfrm>
            <a:off x="863798" y="4619268"/>
            <a:ext cx="3898940"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Brainstorm potential threats and opportunities.</a:t>
            </a:r>
            <a:endParaRPr lang="en-US" sz="1900" dirty="0"/>
          </a:p>
        </p:txBody>
      </p:sp>
      <p:sp>
        <p:nvSpPr>
          <p:cNvPr id="5" name="Text 3"/>
          <p:cNvSpPr/>
          <p:nvPr/>
        </p:nvSpPr>
        <p:spPr>
          <a:xfrm>
            <a:off x="5372576" y="3986927"/>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Assess Impact</a:t>
            </a:r>
            <a:endParaRPr lang="en-US" sz="2400" dirty="0"/>
          </a:p>
        </p:txBody>
      </p:sp>
      <p:sp>
        <p:nvSpPr>
          <p:cNvPr id="6" name="Text 4"/>
          <p:cNvSpPr/>
          <p:nvPr/>
        </p:nvSpPr>
        <p:spPr>
          <a:xfrm>
            <a:off x="5372576" y="4619268"/>
            <a:ext cx="3898940"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Evaluate likelihood and consequences of risks.</a:t>
            </a:r>
            <a:endParaRPr lang="en-US" sz="1900" dirty="0"/>
          </a:p>
        </p:txBody>
      </p:sp>
      <p:sp>
        <p:nvSpPr>
          <p:cNvPr id="7" name="Text 5"/>
          <p:cNvSpPr/>
          <p:nvPr/>
        </p:nvSpPr>
        <p:spPr>
          <a:xfrm>
            <a:off x="9881354" y="3986927"/>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Develop Strategies</a:t>
            </a:r>
            <a:endParaRPr lang="en-US" sz="2400" dirty="0"/>
          </a:p>
        </p:txBody>
      </p:sp>
      <p:sp>
        <p:nvSpPr>
          <p:cNvPr id="8" name="Text 6"/>
          <p:cNvSpPr/>
          <p:nvPr/>
        </p:nvSpPr>
        <p:spPr>
          <a:xfrm>
            <a:off x="9881354" y="4619268"/>
            <a:ext cx="3898940"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Create plans to mitigate or leverage risks.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TotalTime>
  <Words>873</Words>
  <Application>Microsoft Office PowerPoint</Application>
  <PresentationFormat>Custom</PresentationFormat>
  <Paragraphs>202</Paragraphs>
  <Slides>23</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Wingdings</vt:lpstr>
      <vt:lpstr>Roboto Medium</vt:lpstr>
      <vt:lpstr>Montserrat</vt:lpstr>
      <vt:lpstr>Arial</vt:lpstr>
      <vt:lpstr>Merriweather</vt:lpstr>
      <vt:lpstr>Calibri</vt:lpstr>
      <vt:lpstr>Heebo</vt:lpstr>
      <vt:lpstr>Times New Roman</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suneel s</cp:lastModifiedBy>
  <cp:revision>31</cp:revision>
  <dcterms:created xsi:type="dcterms:W3CDTF">2024-11-02T02:39:42Z</dcterms:created>
  <dcterms:modified xsi:type="dcterms:W3CDTF">2024-11-02T17:11:04Z</dcterms:modified>
</cp:coreProperties>
</file>